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89" r:id="rId4"/>
    <p:sldId id="291" r:id="rId5"/>
    <p:sldId id="267" r:id="rId6"/>
    <p:sldId id="265" r:id="rId7"/>
    <p:sldId id="287" r:id="rId8"/>
    <p:sldId id="288" r:id="rId9"/>
    <p:sldId id="286" r:id="rId10"/>
    <p:sldId id="285" r:id="rId11"/>
    <p:sldId id="271" r:id="rId12"/>
    <p:sldId id="298" r:id="rId13"/>
    <p:sldId id="262" r:id="rId14"/>
    <p:sldId id="295" r:id="rId15"/>
    <p:sldId id="296" r:id="rId16"/>
    <p:sldId id="297" r:id="rId17"/>
    <p:sldId id="268" r:id="rId18"/>
    <p:sldId id="281" r:id="rId19"/>
    <p:sldId id="280" r:id="rId20"/>
    <p:sldId id="266" r:id="rId21"/>
    <p:sldId id="269" r:id="rId22"/>
    <p:sldId id="270" r:id="rId23"/>
    <p:sldId id="279"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E62B"/>
    <a:srgbClr val="FF33CC"/>
    <a:srgbClr val="182DF4"/>
    <a:srgbClr val="6D6D6D"/>
    <a:srgbClr val="4D4D4D"/>
    <a:srgbClr val="800080"/>
    <a:srgbClr val="FF5A33"/>
    <a:srgbClr val="2168A6"/>
    <a:srgbClr val="D0374B"/>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2280" autoAdjust="0"/>
  </p:normalViewPr>
  <p:slideViewPr>
    <p:cSldViewPr snapToGrid="0" showGuides="1">
      <p:cViewPr varScale="1">
        <p:scale>
          <a:sx n="65" d="100"/>
          <a:sy n="65" d="100"/>
        </p:scale>
        <p:origin x="840" y="84"/>
      </p:cViewPr>
      <p:guideLst>
        <p:guide orient="horz" pos="2184"/>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84D89-F876-4EC7-A54C-C224DD202DEC}" type="datetimeFigureOut">
              <a:rPr lang="en-US" smtClean="0"/>
              <a:t>10/30/2014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BE808-0779-4D2A-B27D-27561A2521B9}" type="slidenum">
              <a:rPr lang="en-US" smtClean="0"/>
              <a:t>‹#›</a:t>
            </a:fld>
            <a:endParaRPr lang="en-US"/>
          </a:p>
        </p:txBody>
      </p:sp>
    </p:spTree>
    <p:extLst>
      <p:ext uri="{BB962C8B-B14F-4D97-AF65-F5344CB8AC3E}">
        <p14:creationId xmlns:p14="http://schemas.microsoft.com/office/powerpoint/2010/main" val="327582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a:t>
            </a:fld>
            <a:endParaRPr lang="en-US"/>
          </a:p>
        </p:txBody>
      </p:sp>
    </p:spTree>
    <p:extLst>
      <p:ext uri="{BB962C8B-B14F-4D97-AF65-F5344CB8AC3E}">
        <p14:creationId xmlns:p14="http://schemas.microsoft.com/office/powerpoint/2010/main" val="287843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12</a:t>
            </a:fld>
            <a:endParaRPr lang="en-US"/>
          </a:p>
        </p:txBody>
      </p:sp>
    </p:spTree>
    <p:extLst>
      <p:ext uri="{BB962C8B-B14F-4D97-AF65-F5344CB8AC3E}">
        <p14:creationId xmlns:p14="http://schemas.microsoft.com/office/powerpoint/2010/main" val="101403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14</a:t>
            </a:fld>
            <a:endParaRPr lang="en-US"/>
          </a:p>
        </p:txBody>
      </p:sp>
    </p:spTree>
    <p:extLst>
      <p:ext uri="{BB962C8B-B14F-4D97-AF65-F5344CB8AC3E}">
        <p14:creationId xmlns:p14="http://schemas.microsoft.com/office/powerpoint/2010/main" val="330654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15</a:t>
            </a:fld>
            <a:endParaRPr lang="en-US"/>
          </a:p>
        </p:txBody>
      </p:sp>
    </p:spTree>
    <p:extLst>
      <p:ext uri="{BB962C8B-B14F-4D97-AF65-F5344CB8AC3E}">
        <p14:creationId xmlns:p14="http://schemas.microsoft.com/office/powerpoint/2010/main" val="355629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a:t>
            </a:r>
            <a:r>
              <a:rPr lang="en-US" baseline="0" dirty="0" smtClean="0"/>
              <a:t> of Texas, Metcalf study conducted in 1997</a:t>
            </a:r>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16</a:t>
            </a:fld>
            <a:endParaRPr lang="en-US"/>
          </a:p>
        </p:txBody>
      </p:sp>
    </p:spTree>
    <p:extLst>
      <p:ext uri="{BB962C8B-B14F-4D97-AF65-F5344CB8AC3E}">
        <p14:creationId xmlns:p14="http://schemas.microsoft.com/office/powerpoint/2010/main" val="59231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2B59EA-8FB0-416F-A130-ED38E1397282}" type="slidenum">
              <a:rPr lang="en-US" altLang="en-US">
                <a:solidFill>
                  <a:srgbClr val="000000"/>
                </a:solidFill>
                <a:latin typeface="Arial" panose="020B0604020202020204" pitchFamily="34" charset="0"/>
              </a:rPr>
              <a:pPr>
                <a:spcBef>
                  <a:spcPct val="0"/>
                </a:spcBef>
              </a:pPr>
              <a:t>18</a:t>
            </a:fld>
            <a:endParaRPr lang="en-US" altLang="en-US">
              <a:solidFill>
                <a:srgbClr val="000000"/>
              </a:solidFill>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SQ3R:</a:t>
            </a:r>
          </a:p>
          <a:p>
            <a:r>
              <a:rPr lang="en-US" altLang="en-US" b="1" dirty="0" smtClean="0"/>
              <a:t>Survey</a:t>
            </a:r>
            <a:endParaRPr lang="en-US" altLang="en-US" dirty="0" smtClean="0"/>
          </a:p>
          <a:p>
            <a:r>
              <a:rPr lang="en-US" altLang="en-US" dirty="0" smtClean="0"/>
              <a:t>Scan the document for organization, structure, formatting, content, and other details before conducting a more thorough read through. This step ensures that the information provides the level of detail to suit your needs.</a:t>
            </a:r>
          </a:p>
          <a:p>
            <a:r>
              <a:rPr lang="en-US" altLang="en-US" smtClean="0"/>
              <a:t> </a:t>
            </a:r>
          </a:p>
          <a:p>
            <a:r>
              <a:rPr lang="en-US" altLang="en-US" b="1" dirty="0" smtClean="0"/>
              <a:t>Question</a:t>
            </a:r>
            <a:endParaRPr lang="en-US" altLang="en-US" dirty="0" smtClean="0"/>
          </a:p>
          <a:p>
            <a:r>
              <a:rPr lang="en-US" altLang="en-US" dirty="0" smtClean="0"/>
              <a:t>List questions you have after the survey.</a:t>
            </a:r>
          </a:p>
          <a:p>
            <a:r>
              <a:rPr lang="en-US" altLang="en-US" dirty="0" smtClean="0"/>
              <a:t> </a:t>
            </a:r>
          </a:p>
          <a:p>
            <a:r>
              <a:rPr lang="en-US" altLang="en-US" b="1" dirty="0" smtClean="0"/>
              <a:t>Read</a:t>
            </a:r>
            <a:endParaRPr lang="en-US" altLang="en-US" dirty="0" smtClean="0"/>
          </a:p>
          <a:p>
            <a:r>
              <a:rPr lang="en-US" altLang="en-US" dirty="0" smtClean="0"/>
              <a:t>Read through the document and take notes about the material covered. Ensure that you find answers to the questions you had in the previous section. Consider using the mind mapping and Cornell note-taking methods. Create a quiz based on the most important parts of the document to test yourself later.</a:t>
            </a:r>
          </a:p>
          <a:p>
            <a:r>
              <a:rPr lang="en-US" altLang="en-US" dirty="0" smtClean="0"/>
              <a:t> </a:t>
            </a:r>
          </a:p>
          <a:p>
            <a:r>
              <a:rPr lang="en-US" altLang="en-US" b="1" dirty="0" smtClean="0"/>
              <a:t>Recall</a:t>
            </a:r>
            <a:endParaRPr lang="en-US" altLang="en-US" dirty="0" smtClean="0"/>
          </a:p>
          <a:p>
            <a:r>
              <a:rPr lang="en-US" altLang="en-US" dirty="0" smtClean="0"/>
              <a:t>Run through the information a few times, and make sure that you understand it enough to explain it to someone else. If you can’t, go through it again. Identify ways to associate information you already know to the information you are trying to remember.</a:t>
            </a:r>
          </a:p>
          <a:p>
            <a:r>
              <a:rPr lang="en-US" altLang="en-US" dirty="0" smtClean="0"/>
              <a:t> </a:t>
            </a:r>
          </a:p>
          <a:p>
            <a:r>
              <a:rPr lang="en-US" altLang="en-US" b="1" dirty="0" smtClean="0"/>
              <a:t>Review</a:t>
            </a:r>
            <a:endParaRPr lang="en-US" altLang="en-US" dirty="0" smtClean="0"/>
          </a:p>
          <a:p>
            <a:r>
              <a:rPr lang="en-US" altLang="en-US" dirty="0" smtClean="0"/>
              <a:t>Convert this information into long term memory (LTM) by reviewing it frequently. Schedule times to review the notes and highlights to remind yourself about the important aspects of the document. Practice your new-found information as often as possible. Look for opportunities to discuss it with other people. Create a fact sheet for quick reference.</a:t>
            </a:r>
          </a:p>
        </p:txBody>
      </p:sp>
    </p:spTree>
    <p:extLst>
      <p:ext uri="{BB962C8B-B14F-4D97-AF65-F5344CB8AC3E}">
        <p14:creationId xmlns:p14="http://schemas.microsoft.com/office/powerpoint/2010/main" val="91014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19</a:t>
            </a:fld>
            <a:endParaRPr lang="en-US"/>
          </a:p>
        </p:txBody>
      </p:sp>
    </p:spTree>
    <p:extLst>
      <p:ext uri="{BB962C8B-B14F-4D97-AF65-F5344CB8AC3E}">
        <p14:creationId xmlns:p14="http://schemas.microsoft.com/office/powerpoint/2010/main" val="96556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23</a:t>
            </a:fld>
            <a:endParaRPr lang="en-US"/>
          </a:p>
        </p:txBody>
      </p:sp>
    </p:spTree>
    <p:extLst>
      <p:ext uri="{BB962C8B-B14F-4D97-AF65-F5344CB8AC3E}">
        <p14:creationId xmlns:p14="http://schemas.microsoft.com/office/powerpoint/2010/main" val="319382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24</a:t>
            </a:fld>
            <a:endParaRPr lang="en-US"/>
          </a:p>
        </p:txBody>
      </p:sp>
    </p:spTree>
    <p:extLst>
      <p:ext uri="{BB962C8B-B14F-4D97-AF65-F5344CB8AC3E}">
        <p14:creationId xmlns:p14="http://schemas.microsoft.com/office/powerpoint/2010/main" val="186111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25</a:t>
            </a:fld>
            <a:endParaRPr lang="en-US"/>
          </a:p>
        </p:txBody>
      </p:sp>
    </p:spTree>
    <p:extLst>
      <p:ext uri="{BB962C8B-B14F-4D97-AF65-F5344CB8AC3E}">
        <p14:creationId xmlns:p14="http://schemas.microsoft.com/office/powerpoint/2010/main" val="125367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3</a:t>
            </a:fld>
            <a:endParaRPr lang="en-US"/>
          </a:p>
        </p:txBody>
      </p:sp>
    </p:spTree>
    <p:extLst>
      <p:ext uri="{BB962C8B-B14F-4D97-AF65-F5344CB8AC3E}">
        <p14:creationId xmlns:p14="http://schemas.microsoft.com/office/powerpoint/2010/main" val="6375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5</a:t>
            </a:fld>
            <a:endParaRPr lang="en-US"/>
          </a:p>
        </p:txBody>
      </p:sp>
    </p:spTree>
    <p:extLst>
      <p:ext uri="{BB962C8B-B14F-4D97-AF65-F5344CB8AC3E}">
        <p14:creationId xmlns:p14="http://schemas.microsoft.com/office/powerpoint/2010/main" val="21642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6</a:t>
            </a:fld>
            <a:endParaRPr lang="en-US"/>
          </a:p>
        </p:txBody>
      </p:sp>
    </p:spTree>
    <p:extLst>
      <p:ext uri="{BB962C8B-B14F-4D97-AF65-F5344CB8AC3E}">
        <p14:creationId xmlns:p14="http://schemas.microsoft.com/office/powerpoint/2010/main" val="365520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7</a:t>
            </a:fld>
            <a:endParaRPr lang="en-US"/>
          </a:p>
        </p:txBody>
      </p:sp>
    </p:spTree>
    <p:extLst>
      <p:ext uri="{BB962C8B-B14F-4D97-AF65-F5344CB8AC3E}">
        <p14:creationId xmlns:p14="http://schemas.microsoft.com/office/powerpoint/2010/main" val="104031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8</a:t>
            </a:fld>
            <a:endParaRPr lang="en-US"/>
          </a:p>
        </p:txBody>
      </p:sp>
    </p:spTree>
    <p:extLst>
      <p:ext uri="{BB962C8B-B14F-4D97-AF65-F5344CB8AC3E}">
        <p14:creationId xmlns:p14="http://schemas.microsoft.com/office/powerpoint/2010/main" val="145658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9</a:t>
            </a:fld>
            <a:endParaRPr lang="en-US"/>
          </a:p>
        </p:txBody>
      </p:sp>
    </p:spTree>
    <p:extLst>
      <p:ext uri="{BB962C8B-B14F-4D97-AF65-F5344CB8AC3E}">
        <p14:creationId xmlns:p14="http://schemas.microsoft.com/office/powerpoint/2010/main" val="329890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10</a:t>
            </a:fld>
            <a:endParaRPr lang="en-US"/>
          </a:p>
        </p:txBody>
      </p:sp>
    </p:spTree>
    <p:extLst>
      <p:ext uri="{BB962C8B-B14F-4D97-AF65-F5344CB8AC3E}">
        <p14:creationId xmlns:p14="http://schemas.microsoft.com/office/powerpoint/2010/main" val="35258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altLang="en-US" dirty="0" smtClean="0"/>
              <a:t>Alzheimer’s affects</a:t>
            </a:r>
            <a:r>
              <a:rPr lang="en-US" altLang="en-US" baseline="0" dirty="0" smtClean="0"/>
              <a:t> short term memory. The brain scans shown demonstrates how connectivity and activity can decline over as the disease progresses.</a:t>
            </a:r>
            <a:endParaRPr lang="en-US" altLang="en-US" dirty="0" smtClean="0"/>
          </a:p>
          <a:p>
            <a:pPr eaLnBrk="1" hangingPunct="1">
              <a:defRPr/>
            </a:pPr>
            <a:endParaRPr lang="en-US" altLang="en-US" dirty="0" smtClean="0"/>
          </a:p>
          <a:p>
            <a:pPr eaLnBrk="1" hangingPunct="1">
              <a:defRPr/>
            </a:pPr>
            <a:r>
              <a:rPr lang="en-US" altLang="en-US" b="0" dirty="0" smtClean="0"/>
              <a:t>Questions asked in Alzheimer’s clinical patients:</a:t>
            </a:r>
          </a:p>
          <a:p>
            <a:pPr marL="171450" indent="-171450">
              <a:buFont typeface="Arial" panose="020B0604020202020204" pitchFamily="34" charset="0"/>
              <a:buChar char="•"/>
              <a:defRPr/>
            </a:pPr>
            <a:r>
              <a:rPr lang="en-US" dirty="0" smtClean="0"/>
              <a:t>Remember the following three-word sequence: truck, cabin, spoon.</a:t>
            </a:r>
          </a:p>
          <a:p>
            <a:pPr marL="171450" indent="-171450">
              <a:buFont typeface="Arial" panose="020B0604020202020204" pitchFamily="34" charset="0"/>
              <a:buChar char="•"/>
              <a:defRPr/>
            </a:pPr>
            <a:r>
              <a:rPr lang="en-US" dirty="0" smtClean="0"/>
              <a:t>What did you do for Thanksgiving last year?</a:t>
            </a:r>
          </a:p>
          <a:p>
            <a:pPr marL="171450" indent="-171450">
              <a:buFont typeface="Arial" panose="020B0604020202020204" pitchFamily="34" charset="0"/>
              <a:buChar char="•"/>
              <a:defRPr/>
            </a:pPr>
            <a:r>
              <a:rPr lang="en-US" dirty="0" smtClean="0"/>
              <a:t>Where did you go on your honeymoon?</a:t>
            </a:r>
          </a:p>
          <a:p>
            <a:pPr marL="171450" indent="-171450">
              <a:buFont typeface="Arial" panose="020B0604020202020204" pitchFamily="34" charset="0"/>
              <a:buChar char="•"/>
              <a:defRPr/>
            </a:pPr>
            <a:r>
              <a:rPr lang="en-US" dirty="0" smtClean="0"/>
              <a:t>Starting at 100, count backward by seven.</a:t>
            </a:r>
          </a:p>
          <a:p>
            <a:endParaRPr lang="en-US" dirty="0"/>
          </a:p>
        </p:txBody>
      </p:sp>
      <p:sp>
        <p:nvSpPr>
          <p:cNvPr id="4" name="Slide Number Placeholder 3"/>
          <p:cNvSpPr>
            <a:spLocks noGrp="1"/>
          </p:cNvSpPr>
          <p:nvPr>
            <p:ph type="sldNum" sz="quarter" idx="10"/>
          </p:nvPr>
        </p:nvSpPr>
        <p:spPr/>
        <p:txBody>
          <a:bodyPr/>
          <a:lstStyle/>
          <a:p>
            <a:fld id="{5F1BE808-0779-4D2A-B27D-27561A2521B9}" type="slidenum">
              <a:rPr lang="en-US" smtClean="0"/>
              <a:t>11</a:t>
            </a:fld>
            <a:endParaRPr lang="en-US"/>
          </a:p>
        </p:txBody>
      </p:sp>
    </p:spTree>
    <p:extLst>
      <p:ext uri="{BB962C8B-B14F-4D97-AF65-F5344CB8AC3E}">
        <p14:creationId xmlns:p14="http://schemas.microsoft.com/office/powerpoint/2010/main" val="294173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68063-546A-4AE3-92E3-B0A55EE12879}"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1827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68063-546A-4AE3-92E3-B0A55EE12879}"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22384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68063-546A-4AE3-92E3-B0A55EE12879}"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56258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68063-546A-4AE3-92E3-B0A55EE12879}"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264958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68063-546A-4AE3-92E3-B0A55EE12879}"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91006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68063-546A-4AE3-92E3-B0A55EE12879}"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7430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68063-546A-4AE3-92E3-B0A55EE12879}"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408104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68063-546A-4AE3-92E3-B0A55EE12879}" type="datetimeFigureOut">
              <a:rPr lang="en-US" smtClean="0"/>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55539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68063-546A-4AE3-92E3-B0A55EE12879}" type="datetimeFigureOut">
              <a:rPr lang="en-US" smtClean="0"/>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78096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68063-546A-4AE3-92E3-B0A55EE12879}"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259827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68063-546A-4AE3-92E3-B0A55EE12879}"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20DF0-7E7C-4652-BAD6-AD4CDF7AC70E}" type="slidenum">
              <a:rPr lang="en-US" smtClean="0"/>
              <a:t>‹#›</a:t>
            </a:fld>
            <a:endParaRPr lang="en-US"/>
          </a:p>
        </p:txBody>
      </p:sp>
    </p:spTree>
    <p:extLst>
      <p:ext uri="{BB962C8B-B14F-4D97-AF65-F5344CB8AC3E}">
        <p14:creationId xmlns:p14="http://schemas.microsoft.com/office/powerpoint/2010/main" val="337070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68063-546A-4AE3-92E3-B0A55EE12879}" type="datetimeFigureOut">
              <a:rPr lang="en-US" smtClean="0"/>
              <a:t>10/30/2014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20DF0-7E7C-4652-BAD6-AD4CDF7AC70E}" type="slidenum">
              <a:rPr lang="en-US" smtClean="0"/>
              <a:t>‹#›</a:t>
            </a:fld>
            <a:endParaRPr lang="en-US"/>
          </a:p>
        </p:txBody>
      </p:sp>
    </p:spTree>
    <p:extLst>
      <p:ext uri="{BB962C8B-B14F-4D97-AF65-F5344CB8AC3E}">
        <p14:creationId xmlns:p14="http://schemas.microsoft.com/office/powerpoint/2010/main" val="419413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4.xm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hyperlink" Target="http://www.mindtools.com/pages/main/newMN_ISS.htm#mem" TargetMode="External"/><Relationship Id="rId5" Type="http://schemas.openxmlformats.org/officeDocument/2006/relationships/hyperlink" Target="http://www.ohsu.edu/xd/health/services/brain/in-community/brain-awareness/brain-health/index.cfm" TargetMode="External"/><Relationship Id="rId4" Type="http://schemas.openxmlformats.org/officeDocument/2006/relationships/hyperlink" Target="http://bebrainfit.com/lifestyle/nutrition/top-10-brain-supplements-for-a-mental-ed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Shield%20HealthCare/STEP/Management%20Track/Session%2019_Organization%20and%20Memory%20Development_August%202014/Resources/SQ3R%20Worksheet.docx" TargetMode="External"/><Relationship Id="rId5" Type="http://schemas.openxmlformats.org/officeDocument/2006/relationships/hyperlink" Target="http://www.mindtools.com/pages/article/newISS_02.htm" TargetMode="Externa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amazon.com/Your-Memory-How-Works-Improve/dp/1569246297/ref=sr_1_9?ie=UTF8&amp;qid=1414697571&amp;sr=8-9&amp;keywords=memory+books" TargetMode="External"/><Relationship Id="rId7" Type="http://schemas.openxmlformats.org/officeDocument/2006/relationships/hyperlink" Target="http://www.amazon.com/Remember-Everything-Want-Manage-Rest-ebook/dp/B00CL8F7EI/ref=sr_1_1?s=books&amp;ie=UTF8&amp;qid=1414697717&amp;sr=1-1&amp;keywords=remember+everything+you+want+and+manage+the+res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17.xml"/><Relationship Id="rId5" Type="http://schemas.openxmlformats.org/officeDocument/2006/relationships/hyperlink" Target="http://www.amazon.com/The-Memory-Book-Classic-Improving/dp/0345410025/ref=sr_1_1?ie=UTF8&amp;qid=1414697571&amp;sr=8-1&amp;keywords=memory+books"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www.amazon.com/Moonwalking-Einstein-Science-Remembering-Everything/dp/0143120530/ref=sr_1_11?ie=UTF8&amp;qid=1414697571&amp;sr=8-11&amp;keywords=memory+boo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9NROegsMqNc" TargetMode="External"/><Relationship Id="rId2" Type="http://schemas.openxmlformats.org/officeDocument/2006/relationships/hyperlink" Target="https://www.youtube.com/watch?v=X-xl7_hdWZo" TargetMode="Externa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hyperlink" Target="https://www.youtube.com/watch?v=s2zUIw1ESb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umosity.com/" TargetMode="External"/><Relationship Id="rId7" Type="http://schemas.openxmlformats.org/officeDocument/2006/relationships/hyperlink" Target="http://www.boatloadpuzzles.com/playcrossword"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www.yolaplay.com/scrabble/" TargetMode="External"/><Relationship Id="rId5" Type="http://schemas.openxmlformats.org/officeDocument/2006/relationships/hyperlink" Target="http://www.sudoku.com/" TargetMode="External"/><Relationship Id="rId4" Type="http://schemas.openxmlformats.org/officeDocument/2006/relationships/hyperlink" Target="http://www.freeonlinegames.com/tag/memory-games"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23.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hyperlink" Target="http://well.blogs.nytimes.com/2013/04/10/how-exercise-may-boost-the-brain/?_php=true&amp;_type=blogs&amp;_r=0" TargetMode="External"/><Relationship Id="rId3" Type="http://schemas.openxmlformats.org/officeDocument/2006/relationships/hyperlink" Target="http://www.ncbi.nlm.nih.gov/pmc/articles/PMC3079906/" TargetMode="External"/><Relationship Id="rId7" Type="http://schemas.openxmlformats.org/officeDocument/2006/relationships/hyperlink" Target="https://www.yahoo.com/tech/brain-hacking-is-having-incredible-effects-and-its-94844111639.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huffingtonpost.com/dharma-singh-khalsa-md/meditation-memory-loss_b_863932.html" TargetMode="External"/><Relationship Id="rId5" Type="http://schemas.openxmlformats.org/officeDocument/2006/relationships/hyperlink" Target="http://bebrainfit.com/lifestyle/nutrition/top-10-brain-supplements-for-a-mental-edge/" TargetMode="External"/><Relationship Id="rId4" Type="http://schemas.openxmlformats.org/officeDocument/2006/relationships/hyperlink" Target="http://memorise.org/brain-foods/water-brain-001000.html" TargetMode="External"/><Relationship Id="rId9"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hyperlink" Target="http://www.psychologistworld.com/memory/mnemonics.php"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hyperlink" Target="http://www.happenchance.net/32-tips-for-better-journal-writing/" TargetMode="External"/><Relationship Id="rId4" Type="http://schemas.openxmlformats.org/officeDocument/2006/relationships/hyperlink" Target="http://memorise.org/memory-training/visualization-association-improve-memory-00909.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eetup.com/" TargetMode="External"/><Relationship Id="rId7" Type="http://schemas.openxmlformats.org/officeDocument/2006/relationships/slide" Target="slide2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thesimpledollar.com/100-things-to-do-during-a-money-free-weekend/" TargetMode="External"/><Relationship Id="rId5" Type="http://schemas.openxmlformats.org/officeDocument/2006/relationships/hyperlink" Target="http://www.findmeahobby.com/category/about-hobbies/" TargetMode="External"/><Relationship Id="rId4" Type="http://schemas.openxmlformats.org/officeDocument/2006/relationships/hyperlink" Target="http://conversationstarters.com/101.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audio" Target="../media/audio2.wav"/><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audio" Target="../media/audio3.wav"/><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3.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428" y="949236"/>
            <a:ext cx="11930743" cy="2338667"/>
          </a:xfrm>
        </p:spPr>
        <p:txBody>
          <a:bodyPr anchor="t">
            <a:normAutofit fontScale="90000"/>
            <a:scene3d>
              <a:camera prst="orthographicFront">
                <a:rot lat="0" lon="0" rev="0"/>
              </a:camera>
              <a:lightRig rig="threePt" dir="t"/>
            </a:scene3d>
            <a:sp3d/>
          </a:bodyPr>
          <a:lstStyle/>
          <a:p>
            <a:pPr algn="l">
              <a:lnSpc>
                <a:spcPct val="100000"/>
              </a:lnSpc>
              <a:spcAft>
                <a:spcPts val="2400"/>
              </a:spcAft>
            </a:pPr>
            <a:r>
              <a:rPr lang="en-US" sz="13100" dirty="0" smtClean="0">
                <a:solidFill>
                  <a:srgbClr val="57EE1A"/>
                </a:solidFill>
                <a:effectLst>
                  <a:outerShdw algn="ctr" rotWithShape="0">
                    <a:srgbClr val="FDFDFD"/>
                  </a:outerShdw>
                </a:effectLst>
              </a:rPr>
              <a:t>MEMORY POSSIBLE</a:t>
            </a:r>
            <a:endParaRPr lang="en-US" sz="3100" dirty="0">
              <a:effectLst>
                <a:outerShdw blurRad="50800" dist="114300" dir="1800000" algn="ctr" rotWithShape="0">
                  <a:srgbClr val="000000">
                    <a:alpha val="43137"/>
                  </a:srgbClr>
                </a:outerShdw>
              </a:effectLst>
            </a:endParaRPr>
          </a:p>
        </p:txBody>
      </p:sp>
      <p:sp>
        <p:nvSpPr>
          <p:cNvPr id="5" name="TextBox 4"/>
          <p:cNvSpPr txBox="1"/>
          <p:nvPr/>
        </p:nvSpPr>
        <p:spPr>
          <a:xfrm>
            <a:off x="159204" y="2798732"/>
            <a:ext cx="10184391" cy="1015663"/>
          </a:xfrm>
          <a:prstGeom prst="rect">
            <a:avLst/>
          </a:prstGeom>
          <a:noFill/>
        </p:spPr>
        <p:txBody>
          <a:bodyPr wrap="square" rtlCol="0">
            <a:spAutoFit/>
          </a:bodyPr>
          <a:lstStyle/>
          <a:p>
            <a:r>
              <a:rPr lang="en-US" sz="6000" dirty="0" smtClean="0">
                <a:solidFill>
                  <a:srgbClr val="57EE1A"/>
                </a:solidFill>
                <a:effectLst>
                  <a:outerShdw algn="ctr" rotWithShape="0">
                    <a:srgbClr val="FDFDFD"/>
                  </a:outerShdw>
                </a:effectLst>
              </a:rPr>
              <a:t>TECHNIQUES AND RESOURCES</a:t>
            </a:r>
            <a:endParaRPr lang="en-US" sz="6000" dirty="0"/>
          </a:p>
        </p:txBody>
      </p:sp>
      <p:sp>
        <p:nvSpPr>
          <p:cNvPr id="6" name="TextBox 5"/>
          <p:cNvSpPr txBox="1"/>
          <p:nvPr/>
        </p:nvSpPr>
        <p:spPr>
          <a:xfrm>
            <a:off x="9814831" y="6065584"/>
            <a:ext cx="2377169" cy="584775"/>
          </a:xfrm>
          <a:prstGeom prst="rect">
            <a:avLst/>
          </a:prstGeom>
          <a:noFill/>
        </p:spPr>
        <p:txBody>
          <a:bodyPr wrap="square" rtlCol="0">
            <a:spAutoFit/>
          </a:bodyPr>
          <a:lstStyle/>
          <a:p>
            <a:pPr algn="ctr"/>
            <a:r>
              <a:rPr lang="en-US" sz="3200" dirty="0" smtClean="0">
                <a:solidFill>
                  <a:srgbClr val="57EE1A"/>
                </a:solidFill>
                <a:effectLst>
                  <a:outerShdw algn="ctr" rotWithShape="0">
                    <a:srgbClr val="FDFDFD"/>
                  </a:outerShdw>
                </a:effectLst>
              </a:rPr>
              <a:t>[CONTINUE]</a:t>
            </a:r>
            <a:endParaRPr lang="en-US" sz="3200" dirty="0"/>
          </a:p>
        </p:txBody>
      </p:sp>
      <p:sp>
        <p:nvSpPr>
          <p:cNvPr id="7" name="TextBox 6"/>
          <p:cNvSpPr txBox="1"/>
          <p:nvPr/>
        </p:nvSpPr>
        <p:spPr>
          <a:xfrm>
            <a:off x="289831" y="21265"/>
            <a:ext cx="1367519" cy="584775"/>
          </a:xfrm>
          <a:prstGeom prst="rect">
            <a:avLst/>
          </a:prstGeom>
          <a:noFill/>
        </p:spPr>
        <p:txBody>
          <a:bodyPr wrap="square" rtlCol="0">
            <a:spAutoFit/>
          </a:bodyPr>
          <a:lstStyle/>
          <a:p>
            <a:r>
              <a:rPr lang="en-US" sz="3200" dirty="0" smtClean="0">
                <a:solidFill>
                  <a:srgbClr val="57EE1A"/>
                </a:solidFill>
                <a:effectLst>
                  <a:outerShdw algn="ctr" rotWithShape="0">
                    <a:srgbClr val="FDFDFD"/>
                  </a:outerShdw>
                </a:effectLst>
              </a:rPr>
              <a:t>[CLICK]</a:t>
            </a:r>
            <a:endParaRPr lang="en-US" sz="3200" dirty="0"/>
          </a:p>
        </p:txBody>
      </p:sp>
    </p:spTree>
    <p:extLst>
      <p:ext uri="{BB962C8B-B14F-4D97-AF65-F5344CB8AC3E}">
        <p14:creationId xmlns:p14="http://schemas.microsoft.com/office/powerpoint/2010/main" val="5011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3000" fill="hold"/>
                                        <p:tgtEl>
                                          <p:spTgt spid="7"/>
                                        </p:tgtEl>
                                        <p:attrNameLst>
                                          <p:attrName>style.visibility</p:attrName>
                                        </p:attrNameLst>
                                      </p:cBhvr>
                                      <p:tavLst>
                                        <p:tav tm="0">
                                          <p:val>
                                            <p:strVal val="hidden"/>
                                          </p:val>
                                        </p:tav>
                                        <p:tav tm="50000">
                                          <p:val>
                                            <p:strVal val="visible"/>
                                          </p:val>
                                        </p:tav>
                                      </p:tavLst>
                                    </p:anim>
                                  </p:childTnLst>
                                  <p:subTnLst>
                                    <p:animClr clrSpc="rgb" dir="cw">
                                      <p:cBhvr override="childStyle">
                                        <p:cTn dur="1" fill="hold" display="0" masterRel="nextClick" afterEffect="1"/>
                                        <p:tgtEl>
                                          <p:spTgt spid="7"/>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iterate type="lt">
                                    <p:tmAbs val="100"/>
                                  </p:iterate>
                                  <p:childTnLst>
                                    <p:set>
                                      <p:cBhvr>
                                        <p:cTn id="1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par>
                          <p:cTn id="11" fill="hold">
                            <p:stCondLst>
                              <p:cond delay="2301"/>
                            </p:stCondLst>
                            <p:childTnLst>
                              <p:par>
                                <p:cTn id="12" presetID="1" presetClass="entr" presetSubtype="0" fill="hold" nodeType="afterEffect">
                                  <p:stCondLst>
                                    <p:cond delay="1000"/>
                                  </p:stCondLst>
                                  <p:iterate type="lt">
                                    <p:tmAbs val="100"/>
                                  </p:iterate>
                                  <p:childTnLst>
                                    <p:set>
                                      <p:cBhvr>
                                        <p:cTn id="13" dur="1" fill="hold">
                                          <p:stCondLst>
                                            <p:cond delay="0"/>
                                          </p:stCondLst>
                                        </p:cTn>
                                        <p:tgtEl>
                                          <p:spTgt spid="5">
                                            <p:txEl>
                                              <p:pRg st="0" end="0"/>
                                            </p:txEl>
                                          </p:spTgt>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type.wav"/>
                                        </p:tgtEl>
                                      </p:cMediaNode>
                                    </p:audio>
                                  </p:subTnLst>
                                </p:cTn>
                              </p:par>
                            </p:childTnLst>
                          </p:cTn>
                        </p:par>
                        <p:par>
                          <p:cTn id="14" fill="hold">
                            <p:stCondLst>
                              <p:cond delay="5402"/>
                            </p:stCondLst>
                            <p:childTnLst>
                              <p:par>
                                <p:cTn id="15" presetID="1" presetClass="entr" presetSubtype="0" fill="hold" grpId="0" nodeType="afterEffect">
                                  <p:stCondLst>
                                    <p:cond delay="1498"/>
                                  </p:stCondLst>
                                  <p:iterate type="lt">
                                    <p:tmAbs val="100"/>
                                  </p:iterate>
                                  <p:childTnLst>
                                    <p:set>
                                      <p:cBhvr>
                                        <p:cTn id="1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HIPPOCAMPUS</a:t>
            </a:r>
            <a:endParaRPr lang="en-US" sz="6000" dirty="0"/>
          </a:p>
        </p:txBody>
      </p:sp>
      <p:sp>
        <p:nvSpPr>
          <p:cNvPr id="3" name="TextBox 2"/>
          <p:cNvSpPr txBox="1"/>
          <p:nvPr/>
        </p:nvSpPr>
        <p:spPr>
          <a:xfrm>
            <a:off x="178447" y="1671730"/>
            <a:ext cx="11671431" cy="3416320"/>
          </a:xfrm>
          <a:prstGeom prst="rect">
            <a:avLst/>
          </a:prstGeom>
          <a:noFill/>
        </p:spPr>
        <p:txBody>
          <a:bodyPr wrap="square" rtlCol="0">
            <a:spAutoFit/>
          </a:bodyPr>
          <a:lstStyle/>
          <a:p>
            <a:r>
              <a:rPr lang="en-US" sz="3600" dirty="0" smtClean="0">
                <a:solidFill>
                  <a:srgbClr val="57EE1A"/>
                </a:solidFill>
              </a:rPr>
              <a:t>THE HIPPOCAMPUS IS LOCATED DEEP IN THE BRAIN, CLOSE TO THE AMYGDALA.</a:t>
            </a:r>
          </a:p>
          <a:p>
            <a:endParaRPr lang="en-US" sz="3600" dirty="0">
              <a:solidFill>
                <a:srgbClr val="57EE1A"/>
              </a:solidFill>
            </a:endParaRPr>
          </a:p>
          <a:p>
            <a:r>
              <a:rPr lang="en-US" sz="3600" dirty="0" smtClean="0">
                <a:solidFill>
                  <a:srgbClr val="57EE1A"/>
                </a:solidFill>
              </a:rPr>
              <a:t>IT PLAYS THE MOST IMPORTANT ROLE IN MEMORY CREATION BY CONVERTING SHORT-TERM MEMORY TO LONG-TERM MEMORY AND AIDS WITH SPATIAL NAVIGATION. </a:t>
            </a:r>
            <a:endParaRPr lang="en-US" sz="3600" dirty="0">
              <a:solidFill>
                <a:srgbClr val="57EE1A"/>
              </a:solidFill>
            </a:endParaRPr>
          </a:p>
        </p:txBody>
      </p:sp>
      <p:sp>
        <p:nvSpPr>
          <p:cNvPr id="8" name="TextBox 7">
            <a:hlinkClick r:id="rId3" action="ppaction://hlinksldjump"/>
          </p:cNvPr>
          <p:cNvSpPr txBox="1"/>
          <p:nvPr/>
        </p:nvSpPr>
        <p:spPr>
          <a:xfrm>
            <a:off x="10032352" y="6075783"/>
            <a:ext cx="2159648"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215570018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541" y="693525"/>
            <a:ext cx="3419328" cy="4377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691" y="693525"/>
            <a:ext cx="3490319" cy="4247540"/>
          </a:xfrm>
          <a:prstGeom prst="rect">
            <a:avLst/>
          </a:prstGeom>
        </p:spPr>
      </p:pic>
      <p:sp>
        <p:nvSpPr>
          <p:cNvPr id="4" name="TextBox 3"/>
          <p:cNvSpPr txBox="1"/>
          <p:nvPr/>
        </p:nvSpPr>
        <p:spPr>
          <a:xfrm>
            <a:off x="578496" y="64885"/>
            <a:ext cx="5001418" cy="769441"/>
          </a:xfrm>
          <a:prstGeom prst="rect">
            <a:avLst/>
          </a:prstGeom>
          <a:noFill/>
        </p:spPr>
        <p:txBody>
          <a:bodyPr wrap="square" rtlCol="0">
            <a:spAutoFit/>
          </a:bodyPr>
          <a:lstStyle/>
          <a:p>
            <a:pPr algn="ctr"/>
            <a:r>
              <a:rPr lang="en-US" sz="4400" dirty="0" smtClean="0">
                <a:solidFill>
                  <a:srgbClr val="57EE1A"/>
                </a:solidFill>
              </a:rPr>
              <a:t>TYPICAL BRAIN</a:t>
            </a:r>
            <a:endParaRPr lang="en-US" sz="4400" dirty="0">
              <a:solidFill>
                <a:srgbClr val="57EE1A"/>
              </a:solidFill>
            </a:endParaRPr>
          </a:p>
        </p:txBody>
      </p:sp>
      <p:sp>
        <p:nvSpPr>
          <p:cNvPr id="5" name="TextBox 4"/>
          <p:cNvSpPr txBox="1"/>
          <p:nvPr/>
        </p:nvSpPr>
        <p:spPr>
          <a:xfrm>
            <a:off x="6707647" y="64885"/>
            <a:ext cx="5330409" cy="769441"/>
          </a:xfrm>
          <a:prstGeom prst="rect">
            <a:avLst/>
          </a:prstGeom>
          <a:noFill/>
        </p:spPr>
        <p:txBody>
          <a:bodyPr wrap="square" rtlCol="0">
            <a:spAutoFit/>
          </a:bodyPr>
          <a:lstStyle/>
          <a:p>
            <a:pPr algn="ctr"/>
            <a:r>
              <a:rPr lang="en-US" sz="4400" dirty="0" smtClean="0">
                <a:solidFill>
                  <a:srgbClr val="57EE1A"/>
                </a:solidFill>
              </a:rPr>
              <a:t>ALZHEIMER’S BRAIN</a:t>
            </a:r>
            <a:endParaRPr lang="en-US" sz="4400" dirty="0">
              <a:solidFill>
                <a:srgbClr val="57EE1A"/>
              </a:solidFill>
            </a:endParaRPr>
          </a:p>
        </p:txBody>
      </p:sp>
      <p:sp>
        <p:nvSpPr>
          <p:cNvPr id="6" name="TextBox 5">
            <a:hlinkClick r:id="rId5" action="ppaction://hlinksldjump"/>
          </p:cNvPr>
          <p:cNvSpPr txBox="1"/>
          <p:nvPr/>
        </p:nvSpPr>
        <p:spPr>
          <a:xfrm>
            <a:off x="7968343" y="6075783"/>
            <a:ext cx="4223657" cy="646331"/>
          </a:xfrm>
          <a:prstGeom prst="rect">
            <a:avLst/>
          </a:prstGeom>
          <a:noFill/>
        </p:spPr>
        <p:txBody>
          <a:bodyPr wrap="square" rtlCol="0">
            <a:spAutoFit/>
          </a:bodyPr>
          <a:lstStyle/>
          <a:p>
            <a:pPr algn="ctr"/>
            <a:r>
              <a:rPr lang="en-US" sz="3600" dirty="0" smtClean="0">
                <a:solidFill>
                  <a:srgbClr val="57EE1A"/>
                </a:solidFill>
              </a:rPr>
              <a:t>[RETURN TO START]</a:t>
            </a:r>
            <a:endParaRPr lang="en-US" sz="3600" dirty="0">
              <a:solidFill>
                <a:srgbClr val="57EE1A"/>
              </a:solidFill>
            </a:endParaRPr>
          </a:p>
        </p:txBody>
      </p:sp>
      <p:sp>
        <p:nvSpPr>
          <p:cNvPr id="7" name="Oval 6">
            <a:hlinkClick r:id="rId6" action="ppaction://hlinksldjump"/>
          </p:cNvPr>
          <p:cNvSpPr/>
          <p:nvPr/>
        </p:nvSpPr>
        <p:spPr>
          <a:xfrm>
            <a:off x="4262534" y="4211512"/>
            <a:ext cx="4172339" cy="2187436"/>
          </a:xfrm>
          <a:prstGeom prst="ellips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CLINICAL TRIAL QUESTIONS</a:t>
            </a:r>
            <a:endParaRPr lang="en-US" sz="4000" b="1" dirty="0"/>
          </a:p>
        </p:txBody>
      </p:sp>
    </p:spTree>
    <p:extLst>
      <p:ext uri="{BB962C8B-B14F-4D97-AF65-F5344CB8AC3E}">
        <p14:creationId xmlns:p14="http://schemas.microsoft.com/office/powerpoint/2010/main" val="108437803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CLINICAL TRIAL QUESTIONS</a:t>
            </a:r>
            <a:endParaRPr lang="en-US" sz="6000" dirty="0"/>
          </a:p>
        </p:txBody>
      </p:sp>
      <p:sp>
        <p:nvSpPr>
          <p:cNvPr id="3" name="TextBox 2"/>
          <p:cNvSpPr txBox="1"/>
          <p:nvPr/>
        </p:nvSpPr>
        <p:spPr>
          <a:xfrm>
            <a:off x="178447" y="1671730"/>
            <a:ext cx="11671431" cy="3416320"/>
          </a:xfrm>
          <a:prstGeom prst="rect">
            <a:avLst/>
          </a:prstGeom>
          <a:noFill/>
        </p:spPr>
        <p:txBody>
          <a:bodyPr wrap="square" rtlCol="0">
            <a:spAutoFit/>
          </a:bodyPr>
          <a:lstStyle/>
          <a:p>
            <a:r>
              <a:rPr lang="en-US" sz="3600" dirty="0" smtClean="0">
                <a:solidFill>
                  <a:srgbClr val="57EE1A"/>
                </a:solidFill>
              </a:rPr>
              <a:t>REMEMBER A THREE-WORD SEQUENCE (EXAMPLE: PLANT, TURKEY, RED). TEST FOR RECALL AT THE CONCLUSION.</a:t>
            </a:r>
          </a:p>
          <a:p>
            <a:endParaRPr lang="en-US" sz="3600" dirty="0" smtClean="0">
              <a:solidFill>
                <a:srgbClr val="57EE1A"/>
              </a:solidFill>
            </a:endParaRPr>
          </a:p>
          <a:p>
            <a:r>
              <a:rPr lang="en-US" sz="3600" dirty="0" smtClean="0">
                <a:solidFill>
                  <a:srgbClr val="57EE1A"/>
                </a:solidFill>
              </a:rPr>
              <a:t>WHAT DID YOU DO FOR THANKSGIVING LAST YEAR?</a:t>
            </a:r>
          </a:p>
          <a:p>
            <a:endParaRPr lang="en-US" sz="3600" dirty="0" smtClean="0">
              <a:solidFill>
                <a:srgbClr val="57EE1A"/>
              </a:solidFill>
            </a:endParaRPr>
          </a:p>
          <a:p>
            <a:r>
              <a:rPr lang="en-US" sz="3600" dirty="0" smtClean="0">
                <a:solidFill>
                  <a:srgbClr val="57EE1A"/>
                </a:solidFill>
              </a:rPr>
              <a:t>STARTING AT 100, COUNT BACKWARD BY SEVEN.</a:t>
            </a:r>
            <a:endParaRPr lang="en-US" sz="3600" dirty="0">
              <a:solidFill>
                <a:srgbClr val="57EE1A"/>
              </a:solidFill>
            </a:endParaRPr>
          </a:p>
        </p:txBody>
      </p:sp>
      <p:sp>
        <p:nvSpPr>
          <p:cNvPr id="7" name="TextBox 6">
            <a:hlinkClick r:id="rId3" action="ppaction://hlinksldjump"/>
          </p:cNvPr>
          <p:cNvSpPr txBox="1"/>
          <p:nvPr/>
        </p:nvSpPr>
        <p:spPr>
          <a:xfrm>
            <a:off x="7968343" y="6075783"/>
            <a:ext cx="4223657" cy="646331"/>
          </a:xfrm>
          <a:prstGeom prst="rect">
            <a:avLst/>
          </a:prstGeom>
          <a:noFill/>
        </p:spPr>
        <p:txBody>
          <a:bodyPr wrap="square" rtlCol="0">
            <a:spAutoFit/>
          </a:bodyPr>
          <a:lstStyle/>
          <a:p>
            <a:pPr algn="ctr"/>
            <a:r>
              <a:rPr lang="en-US" sz="3600" dirty="0" smtClean="0">
                <a:solidFill>
                  <a:srgbClr val="57EE1A"/>
                </a:solidFill>
              </a:rPr>
              <a:t>[RETURN TO START]</a:t>
            </a:r>
            <a:endParaRPr lang="en-US" sz="3600" dirty="0">
              <a:solidFill>
                <a:srgbClr val="57EE1A"/>
              </a:solidFill>
            </a:endParaRPr>
          </a:p>
        </p:txBody>
      </p:sp>
    </p:spTree>
    <p:extLst>
      <p:ext uri="{BB962C8B-B14F-4D97-AF65-F5344CB8AC3E}">
        <p14:creationId xmlns:p14="http://schemas.microsoft.com/office/powerpoint/2010/main" val="376219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7968343" y="6075783"/>
            <a:ext cx="4223657" cy="646331"/>
          </a:xfrm>
          <a:prstGeom prst="rect">
            <a:avLst/>
          </a:prstGeom>
          <a:noFill/>
        </p:spPr>
        <p:txBody>
          <a:bodyPr wrap="square" rtlCol="0">
            <a:spAutoFit/>
          </a:bodyPr>
          <a:lstStyle/>
          <a:p>
            <a:pPr algn="ctr"/>
            <a:r>
              <a:rPr lang="en-US" sz="3600" dirty="0" smtClean="0">
                <a:solidFill>
                  <a:srgbClr val="57EE1A"/>
                </a:solidFill>
              </a:rPr>
              <a:t>[RETURN TO START]</a:t>
            </a:r>
            <a:endParaRPr lang="en-US" sz="3600" dirty="0">
              <a:solidFill>
                <a:srgbClr val="57EE1A"/>
              </a:solidFill>
            </a:endParaRPr>
          </a:p>
        </p:txBody>
      </p:sp>
      <p:sp>
        <p:nvSpPr>
          <p:cNvPr id="8" name="Rectangle 7"/>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8448" y="74644"/>
            <a:ext cx="11125200" cy="1015663"/>
          </a:xfrm>
          <a:prstGeom prst="rect">
            <a:avLst/>
          </a:prstGeom>
          <a:noFill/>
        </p:spPr>
        <p:txBody>
          <a:bodyPr wrap="square" rtlCol="0">
            <a:spAutoFit/>
          </a:bodyPr>
          <a:lstStyle/>
          <a:p>
            <a:r>
              <a:rPr lang="en-US" sz="6000" dirty="0" smtClean="0"/>
              <a:t>TYPES OF MEMORY</a:t>
            </a:r>
            <a:endParaRPr lang="en-US" sz="6000" dirty="0"/>
          </a:p>
        </p:txBody>
      </p:sp>
      <p:sp>
        <p:nvSpPr>
          <p:cNvPr id="10" name="Oval 9">
            <a:hlinkClick r:id="rId3" action="ppaction://hlinksldjump"/>
          </p:cNvPr>
          <p:cNvSpPr/>
          <p:nvPr/>
        </p:nvSpPr>
        <p:spPr>
          <a:xfrm>
            <a:off x="492967" y="2821251"/>
            <a:ext cx="5068078" cy="2758456"/>
          </a:xfrm>
          <a:prstGeom prst="ellipse">
            <a:avLst/>
          </a:prstGeom>
          <a:solidFill>
            <a:srgbClr val="182D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SHORT-TERM MEMORY (STM)</a:t>
            </a:r>
            <a:endParaRPr lang="en-US" sz="4000" b="1" dirty="0"/>
          </a:p>
        </p:txBody>
      </p:sp>
      <p:sp>
        <p:nvSpPr>
          <p:cNvPr id="11" name="Oval 10">
            <a:hlinkClick r:id="rId4" action="ppaction://hlinksldjump"/>
          </p:cNvPr>
          <p:cNvSpPr/>
          <p:nvPr/>
        </p:nvSpPr>
        <p:spPr>
          <a:xfrm>
            <a:off x="6837005" y="1909961"/>
            <a:ext cx="5068078" cy="2758456"/>
          </a:xfrm>
          <a:prstGeom prst="ellipse">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LONG-TERM MEMORY (LTM)</a:t>
            </a:r>
            <a:endParaRPr lang="en-US" sz="4000" b="1" dirty="0"/>
          </a:p>
        </p:txBody>
      </p:sp>
    </p:spTree>
    <p:extLst>
      <p:ext uri="{BB962C8B-B14F-4D97-AF65-F5344CB8AC3E}">
        <p14:creationId xmlns:p14="http://schemas.microsoft.com/office/powerpoint/2010/main" val="238350198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SHORT TERM MEMORY (STM)</a:t>
            </a:r>
            <a:endParaRPr lang="en-US" sz="6000" dirty="0"/>
          </a:p>
        </p:txBody>
      </p:sp>
      <p:sp>
        <p:nvSpPr>
          <p:cNvPr id="3" name="TextBox 2"/>
          <p:cNvSpPr txBox="1"/>
          <p:nvPr/>
        </p:nvSpPr>
        <p:spPr>
          <a:xfrm>
            <a:off x="178447" y="1671730"/>
            <a:ext cx="11671431" cy="4524315"/>
          </a:xfrm>
          <a:prstGeom prst="rect">
            <a:avLst/>
          </a:prstGeom>
          <a:noFill/>
        </p:spPr>
        <p:txBody>
          <a:bodyPr wrap="square" rtlCol="0">
            <a:spAutoFit/>
          </a:bodyPr>
          <a:lstStyle/>
          <a:p>
            <a:r>
              <a:rPr lang="en-US" sz="3600" dirty="0" smtClean="0">
                <a:solidFill>
                  <a:srgbClr val="57EE1A"/>
                </a:solidFill>
              </a:rPr>
              <a:t>SHORT-TERM MEMORY HAS THREE OPTIONS:</a:t>
            </a:r>
          </a:p>
          <a:p>
            <a:pPr marL="1082675" indent="-336550"/>
            <a:r>
              <a:rPr lang="en-US" sz="3600" dirty="0" smtClean="0">
                <a:solidFill>
                  <a:srgbClr val="57EE1A"/>
                </a:solidFill>
              </a:rPr>
              <a:t>* DISREGARD INFO (SENSORY STIMULI IS FORGOTTEN ALMOST INSTANTLY).</a:t>
            </a:r>
          </a:p>
          <a:p>
            <a:pPr marL="746125"/>
            <a:r>
              <a:rPr lang="en-US" sz="3600" dirty="0" smtClean="0">
                <a:solidFill>
                  <a:srgbClr val="57EE1A"/>
                </a:solidFill>
              </a:rPr>
              <a:t>* RETAIN IT BY REHEARSAL.</a:t>
            </a:r>
          </a:p>
          <a:p>
            <a:pPr marL="746125"/>
            <a:r>
              <a:rPr lang="en-US" sz="3600" dirty="0" smtClean="0">
                <a:solidFill>
                  <a:srgbClr val="57EE1A"/>
                </a:solidFill>
              </a:rPr>
              <a:t>* TRANSFER IT TO LONG TERM MEMORY (LTM).</a:t>
            </a:r>
          </a:p>
          <a:p>
            <a:pPr marL="746125"/>
            <a:endParaRPr lang="en-US" sz="3600" dirty="0" smtClean="0">
              <a:solidFill>
                <a:srgbClr val="57EE1A"/>
              </a:solidFill>
            </a:endParaRPr>
          </a:p>
          <a:p>
            <a:r>
              <a:rPr lang="en-US" sz="3600" dirty="0" smtClean="0">
                <a:solidFill>
                  <a:srgbClr val="57EE1A"/>
                </a:solidFill>
              </a:rPr>
              <a:t>TYPICAL ADULTS CAN HOLD 5-9 ITEMS AT A TME FOR 10-20 SECONDS.</a:t>
            </a:r>
          </a:p>
        </p:txBody>
      </p:sp>
      <p:sp>
        <p:nvSpPr>
          <p:cNvPr id="7" name="TextBox 6">
            <a:hlinkClick r:id="rId3" action="ppaction://hlinksldjump"/>
          </p:cNvPr>
          <p:cNvSpPr txBox="1"/>
          <p:nvPr/>
        </p:nvSpPr>
        <p:spPr>
          <a:xfrm>
            <a:off x="9909110" y="6075783"/>
            <a:ext cx="2282890"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2556755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LONG TERM MEMORY (LTM)</a:t>
            </a:r>
            <a:endParaRPr lang="en-US" sz="6000" dirty="0"/>
          </a:p>
        </p:txBody>
      </p:sp>
      <p:sp>
        <p:nvSpPr>
          <p:cNvPr id="3" name="TextBox 2"/>
          <p:cNvSpPr txBox="1"/>
          <p:nvPr/>
        </p:nvSpPr>
        <p:spPr>
          <a:xfrm>
            <a:off x="178447" y="1671730"/>
            <a:ext cx="11671431" cy="3416320"/>
          </a:xfrm>
          <a:prstGeom prst="rect">
            <a:avLst/>
          </a:prstGeom>
          <a:noFill/>
        </p:spPr>
        <p:txBody>
          <a:bodyPr wrap="square" rtlCol="0">
            <a:spAutoFit/>
          </a:bodyPr>
          <a:lstStyle/>
          <a:p>
            <a:r>
              <a:rPr lang="en-US" sz="3600" dirty="0" smtClean="0">
                <a:solidFill>
                  <a:srgbClr val="57EE1A"/>
                </a:solidFill>
              </a:rPr>
              <a:t>LONG-TERM MEMORY HAS A LONG DURATION FOR RETENTION, UNLIMITED STORAGE CAPACITY, AND A RICH NETWORK OF INTERCONNECTIONS.</a:t>
            </a:r>
          </a:p>
          <a:p>
            <a:endParaRPr lang="en-US" sz="3600" dirty="0" smtClean="0">
              <a:solidFill>
                <a:srgbClr val="57EE1A"/>
              </a:solidFill>
            </a:endParaRPr>
          </a:p>
          <a:p>
            <a:r>
              <a:rPr lang="en-US" sz="3600" dirty="0" smtClean="0">
                <a:solidFill>
                  <a:srgbClr val="57EE1A"/>
                </a:solidFill>
              </a:rPr>
              <a:t>WHATEVER YOU REMEMBER 12-24 WEEKS AFTER LEARNING, YOU MOST LIKELY WILL ALWAYS REMEMBER IT.</a:t>
            </a:r>
            <a:endParaRPr lang="en-US" sz="3600" dirty="0">
              <a:solidFill>
                <a:srgbClr val="57EE1A"/>
              </a:solidFill>
            </a:endParaRPr>
          </a:p>
        </p:txBody>
      </p:sp>
      <p:sp>
        <p:nvSpPr>
          <p:cNvPr id="8" name="TextBox 7">
            <a:hlinkClick r:id="rId3" action="ppaction://hlinksldjump"/>
          </p:cNvPr>
          <p:cNvSpPr txBox="1"/>
          <p:nvPr/>
        </p:nvSpPr>
        <p:spPr>
          <a:xfrm>
            <a:off x="9909110" y="6075783"/>
            <a:ext cx="2282890"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3079376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MEMORY STATISTICS</a:t>
            </a:r>
            <a:endParaRPr lang="en-US" sz="6000" dirty="0"/>
          </a:p>
        </p:txBody>
      </p:sp>
      <p:sp>
        <p:nvSpPr>
          <p:cNvPr id="3" name="TextBox 2"/>
          <p:cNvSpPr txBox="1"/>
          <p:nvPr/>
        </p:nvSpPr>
        <p:spPr>
          <a:xfrm>
            <a:off x="178447" y="1671730"/>
            <a:ext cx="11671431" cy="3970318"/>
          </a:xfrm>
          <a:prstGeom prst="rect">
            <a:avLst/>
          </a:prstGeom>
          <a:noFill/>
        </p:spPr>
        <p:txBody>
          <a:bodyPr wrap="square" rtlCol="0">
            <a:spAutoFit/>
          </a:bodyPr>
          <a:lstStyle/>
          <a:p>
            <a:r>
              <a:rPr lang="en-US" sz="3600" dirty="0" smtClean="0">
                <a:solidFill>
                  <a:srgbClr val="57EE1A"/>
                </a:solidFill>
              </a:rPr>
              <a:t>LEARNERS RETAIN:</a:t>
            </a:r>
          </a:p>
          <a:p>
            <a:pPr marL="1031875" indent="-234950"/>
            <a:r>
              <a:rPr lang="en-US" sz="3600" dirty="0">
                <a:solidFill>
                  <a:srgbClr val="57EE1A"/>
                </a:solidFill>
              </a:rPr>
              <a:t>* 10</a:t>
            </a:r>
            <a:r>
              <a:rPr lang="en-US" sz="3600" dirty="0" smtClean="0">
                <a:solidFill>
                  <a:srgbClr val="57EE1A"/>
                </a:solidFill>
              </a:rPr>
              <a:t>% OF WHAT THEY READ.</a:t>
            </a:r>
          </a:p>
          <a:p>
            <a:pPr marL="1031875" indent="-234950"/>
            <a:r>
              <a:rPr lang="en-US" sz="3600" dirty="0">
                <a:solidFill>
                  <a:srgbClr val="57EE1A"/>
                </a:solidFill>
              </a:rPr>
              <a:t>* 20</a:t>
            </a:r>
            <a:r>
              <a:rPr lang="en-US" sz="3600" dirty="0" smtClean="0">
                <a:solidFill>
                  <a:srgbClr val="57EE1A"/>
                </a:solidFill>
              </a:rPr>
              <a:t>% OF WHAT THEY HEAR.</a:t>
            </a:r>
          </a:p>
          <a:p>
            <a:pPr marL="1031875" indent="-234950"/>
            <a:r>
              <a:rPr lang="en-US" sz="3600" dirty="0">
                <a:solidFill>
                  <a:srgbClr val="57EE1A"/>
                </a:solidFill>
              </a:rPr>
              <a:t>* 30</a:t>
            </a:r>
            <a:r>
              <a:rPr lang="en-US" sz="3600" dirty="0" smtClean="0">
                <a:solidFill>
                  <a:srgbClr val="57EE1A"/>
                </a:solidFill>
              </a:rPr>
              <a:t>% OF WHAT THEY SEE.</a:t>
            </a:r>
          </a:p>
          <a:p>
            <a:pPr marL="1031875" indent="-234950"/>
            <a:r>
              <a:rPr lang="en-US" sz="3600" dirty="0">
                <a:solidFill>
                  <a:srgbClr val="57EE1A"/>
                </a:solidFill>
              </a:rPr>
              <a:t>* 50</a:t>
            </a:r>
            <a:r>
              <a:rPr lang="en-US" sz="3600" dirty="0" smtClean="0">
                <a:solidFill>
                  <a:srgbClr val="57EE1A"/>
                </a:solidFill>
              </a:rPr>
              <a:t>% OF WHAT THEY SEE AND HEAR.</a:t>
            </a:r>
          </a:p>
          <a:p>
            <a:pPr marL="1031875" indent="-234950"/>
            <a:r>
              <a:rPr lang="en-US" sz="3600" dirty="0">
                <a:solidFill>
                  <a:srgbClr val="57EE1A"/>
                </a:solidFill>
              </a:rPr>
              <a:t>* 70</a:t>
            </a:r>
            <a:r>
              <a:rPr lang="en-US" sz="3600" dirty="0" smtClean="0">
                <a:solidFill>
                  <a:srgbClr val="57EE1A"/>
                </a:solidFill>
              </a:rPr>
              <a:t>% OF WHAT THEY SAY.</a:t>
            </a:r>
          </a:p>
          <a:p>
            <a:pPr marL="1031875" indent="-234950"/>
            <a:r>
              <a:rPr lang="en-US" sz="3600" dirty="0">
                <a:solidFill>
                  <a:srgbClr val="57EE1A"/>
                </a:solidFill>
              </a:rPr>
              <a:t>* 90</a:t>
            </a:r>
            <a:r>
              <a:rPr lang="en-US" sz="3600" dirty="0" smtClean="0">
                <a:solidFill>
                  <a:srgbClr val="57EE1A"/>
                </a:solidFill>
              </a:rPr>
              <a:t>% OF WHAT THEY SAY AND DO.</a:t>
            </a:r>
            <a:endParaRPr lang="en-US" sz="3600" dirty="0">
              <a:solidFill>
                <a:srgbClr val="57EE1A"/>
              </a:solidFill>
            </a:endParaRPr>
          </a:p>
        </p:txBody>
      </p:sp>
      <p:sp>
        <p:nvSpPr>
          <p:cNvPr id="7" name="TextBox 6">
            <a:hlinkClick r:id="rId3" action="ppaction://hlinksldjump"/>
          </p:cNvPr>
          <p:cNvSpPr txBox="1"/>
          <p:nvPr/>
        </p:nvSpPr>
        <p:spPr>
          <a:xfrm>
            <a:off x="7968343" y="6075783"/>
            <a:ext cx="4223657" cy="646331"/>
          </a:xfrm>
          <a:prstGeom prst="rect">
            <a:avLst/>
          </a:prstGeom>
          <a:noFill/>
        </p:spPr>
        <p:txBody>
          <a:bodyPr wrap="square" rtlCol="0">
            <a:spAutoFit/>
          </a:bodyPr>
          <a:lstStyle/>
          <a:p>
            <a:pPr algn="ctr"/>
            <a:r>
              <a:rPr lang="en-US" sz="3600" dirty="0" smtClean="0">
                <a:solidFill>
                  <a:srgbClr val="57EE1A"/>
                </a:solidFill>
              </a:rPr>
              <a:t>[RETURN TO START]</a:t>
            </a:r>
            <a:endParaRPr lang="en-US" sz="3600" dirty="0">
              <a:solidFill>
                <a:srgbClr val="57EE1A"/>
              </a:solidFill>
            </a:endParaRPr>
          </a:p>
        </p:txBody>
      </p:sp>
    </p:spTree>
    <p:extLst>
      <p:ext uri="{BB962C8B-B14F-4D97-AF65-F5344CB8AC3E}">
        <p14:creationId xmlns:p14="http://schemas.microsoft.com/office/powerpoint/2010/main" val="3902028464"/>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6005" y="509087"/>
            <a:ext cx="7057312" cy="2859718"/>
          </a:xfrm>
          <a:noFill/>
        </p:spPr>
        <p:txBody>
          <a:bodyPr anchor="ctr">
            <a:normAutofit fontScale="90000"/>
            <a:scene3d>
              <a:camera prst="orthographicFront">
                <a:rot lat="0" lon="0" rev="0"/>
              </a:camera>
              <a:lightRig rig="threePt" dir="t"/>
            </a:scene3d>
            <a:sp3d/>
          </a:bodyPr>
          <a:lstStyle/>
          <a:p>
            <a:r>
              <a:rPr lang="en-US" sz="3600" dirty="0" smtClean="0">
                <a:solidFill>
                  <a:srgbClr val="57EE1A"/>
                </a:solidFill>
              </a:rPr>
              <a:t>CLICK CIRCLES TO</a:t>
            </a:r>
            <a:br>
              <a:rPr lang="en-US" sz="3600" dirty="0" smtClean="0">
                <a:solidFill>
                  <a:srgbClr val="57EE1A"/>
                </a:solidFill>
              </a:rPr>
            </a:br>
            <a:r>
              <a:rPr lang="en-US" sz="20000" dirty="0" smtClean="0">
                <a:solidFill>
                  <a:srgbClr val="57EE1A"/>
                </a:solidFill>
              </a:rPr>
              <a:t>[READ]</a:t>
            </a:r>
            <a:endParaRPr lang="en-US" sz="20000" dirty="0">
              <a:solidFill>
                <a:srgbClr val="57EE1A"/>
              </a:solidFill>
            </a:endParaRPr>
          </a:p>
        </p:txBody>
      </p:sp>
      <p:sp>
        <p:nvSpPr>
          <p:cNvPr id="4" name="Oval 3">
            <a:hlinkClick r:id="rId2" action="ppaction://hlinksldjump"/>
          </p:cNvPr>
          <p:cNvSpPr/>
          <p:nvPr/>
        </p:nvSpPr>
        <p:spPr>
          <a:xfrm>
            <a:off x="-331593" y="-153179"/>
            <a:ext cx="3172409" cy="2593911"/>
          </a:xfrm>
          <a:prstGeom prst="ellipse">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SQ3R READING METHOD</a:t>
            </a:r>
          </a:p>
        </p:txBody>
      </p:sp>
      <p:sp>
        <p:nvSpPr>
          <p:cNvPr id="5" name="Oval 4">
            <a:hlinkClick r:id="rId3" action="ppaction://hlinksldjump"/>
          </p:cNvPr>
          <p:cNvSpPr/>
          <p:nvPr/>
        </p:nvSpPr>
        <p:spPr>
          <a:xfrm>
            <a:off x="9917307" y="-308464"/>
            <a:ext cx="2592355" cy="2593911"/>
          </a:xfrm>
          <a:prstGeom prst="ellips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BOOKS</a:t>
            </a:r>
          </a:p>
        </p:txBody>
      </p:sp>
      <p:sp>
        <p:nvSpPr>
          <p:cNvPr id="6" name="Oval 5">
            <a:hlinkClick r:id="rId4"/>
          </p:cNvPr>
          <p:cNvSpPr/>
          <p:nvPr/>
        </p:nvSpPr>
        <p:spPr>
          <a:xfrm>
            <a:off x="7672331" y="3207222"/>
            <a:ext cx="4281973" cy="2822252"/>
          </a:xfrm>
          <a:prstGeom prst="ellipse">
            <a:avLst/>
          </a:prstGeom>
          <a:solidFill>
            <a:srgbClr val="66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SUPPLEMENT ARTICLE</a:t>
            </a:r>
          </a:p>
        </p:txBody>
      </p:sp>
      <p:sp>
        <p:nvSpPr>
          <p:cNvPr id="7" name="Oval 6">
            <a:hlinkClick r:id="rId5"/>
          </p:cNvPr>
          <p:cNvSpPr/>
          <p:nvPr/>
        </p:nvSpPr>
        <p:spPr>
          <a:xfrm>
            <a:off x="-179645" y="3758728"/>
            <a:ext cx="3191912" cy="2593911"/>
          </a:xfrm>
          <a:prstGeom prst="ellipse">
            <a:avLst/>
          </a:prstGeom>
          <a:solidFill>
            <a:srgbClr val="39A8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AGING BRAIN ARTICLE</a:t>
            </a:r>
          </a:p>
        </p:txBody>
      </p:sp>
      <p:sp>
        <p:nvSpPr>
          <p:cNvPr id="8" name="Oval 7">
            <a:hlinkClick r:id="rId6"/>
          </p:cNvPr>
          <p:cNvSpPr/>
          <p:nvPr/>
        </p:nvSpPr>
        <p:spPr>
          <a:xfrm>
            <a:off x="3190754" y="3597146"/>
            <a:ext cx="4046828" cy="2593911"/>
          </a:xfrm>
          <a:prstGeom prst="ellipse">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MINDTOOLS WEBSITE</a:t>
            </a:r>
          </a:p>
        </p:txBody>
      </p:sp>
      <p:sp>
        <p:nvSpPr>
          <p:cNvPr id="9" name="TextBox 8">
            <a:hlinkClick r:id="rId7" action="ppaction://hlinksldjump"/>
          </p:cNvPr>
          <p:cNvSpPr txBox="1"/>
          <p:nvPr/>
        </p:nvSpPr>
        <p:spPr>
          <a:xfrm>
            <a:off x="7672332" y="6029474"/>
            <a:ext cx="4519668" cy="646331"/>
          </a:xfrm>
          <a:prstGeom prst="rect">
            <a:avLst/>
          </a:prstGeom>
          <a:noFill/>
        </p:spPr>
        <p:txBody>
          <a:bodyPr wrap="square" rtlCol="0">
            <a:spAutoFit/>
          </a:bodyPr>
          <a:lstStyle/>
          <a:p>
            <a:pPr algn="ctr"/>
            <a:r>
              <a:rPr lang="en-US" sz="3600" dirty="0" smtClean="0">
                <a:solidFill>
                  <a:srgbClr val="57EE1A"/>
                </a:solidFill>
              </a:rPr>
              <a:t>[RETURN TO EXPLORE]</a:t>
            </a:r>
          </a:p>
        </p:txBody>
      </p:sp>
    </p:spTree>
    <p:extLst>
      <p:ext uri="{BB962C8B-B14F-4D97-AF65-F5344CB8AC3E}">
        <p14:creationId xmlns:p14="http://schemas.microsoft.com/office/powerpoint/2010/main" val="2375416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3" name="Picture 5" descr="SQ3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173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hlinkClick r:id="rId4" action="ppaction://hlinksldjump"/>
          </p:cNvPr>
          <p:cNvSpPr txBox="1"/>
          <p:nvPr/>
        </p:nvSpPr>
        <p:spPr>
          <a:xfrm>
            <a:off x="8173616" y="6029474"/>
            <a:ext cx="4018384" cy="646331"/>
          </a:xfrm>
          <a:prstGeom prst="rect">
            <a:avLst/>
          </a:prstGeom>
          <a:noFill/>
        </p:spPr>
        <p:txBody>
          <a:bodyPr wrap="square" rtlCol="0">
            <a:spAutoFit/>
          </a:bodyPr>
          <a:lstStyle/>
          <a:p>
            <a:pPr algn="ctr"/>
            <a:r>
              <a:rPr lang="en-US" sz="3600" dirty="0" smtClean="0">
                <a:solidFill>
                  <a:srgbClr val="57EE1A"/>
                </a:solidFill>
              </a:rPr>
              <a:t>[RETURN TO READ]</a:t>
            </a:r>
          </a:p>
        </p:txBody>
      </p:sp>
      <p:sp>
        <p:nvSpPr>
          <p:cNvPr id="5" name="Oval 4">
            <a:hlinkClick r:id="rId5"/>
          </p:cNvPr>
          <p:cNvSpPr/>
          <p:nvPr/>
        </p:nvSpPr>
        <p:spPr>
          <a:xfrm>
            <a:off x="8433707" y="3034423"/>
            <a:ext cx="3498202" cy="2369416"/>
          </a:xfrm>
          <a:prstGeom prst="ellipse">
            <a:avLst/>
          </a:prstGeom>
          <a:solidFill>
            <a:srgbClr val="D037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ARTICLE AND VIDEO</a:t>
            </a:r>
            <a:endParaRPr lang="en-US" sz="4000" b="1" dirty="0"/>
          </a:p>
        </p:txBody>
      </p:sp>
      <p:sp>
        <p:nvSpPr>
          <p:cNvPr id="6" name="Oval 5">
            <a:hlinkClick r:id="rId6" action="ppaction://hlinkfile"/>
          </p:cNvPr>
          <p:cNvSpPr/>
          <p:nvPr/>
        </p:nvSpPr>
        <p:spPr>
          <a:xfrm>
            <a:off x="8970803" y="-114363"/>
            <a:ext cx="3431136" cy="2047292"/>
          </a:xfrm>
          <a:prstGeom prst="ellipse">
            <a:avLst/>
          </a:prstGeom>
          <a:solidFill>
            <a:srgbClr val="2168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WORD TEMPLATE</a:t>
            </a:r>
            <a:endParaRPr lang="en-US" sz="4000" b="1" dirty="0"/>
          </a:p>
        </p:txBody>
      </p:sp>
    </p:spTree>
    <p:extLst>
      <p:ext uri="{BB962C8B-B14F-4D97-AF65-F5344CB8AC3E}">
        <p14:creationId xmlns:p14="http://schemas.microsoft.com/office/powerpoint/2010/main" val="3477374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17" y="1958880"/>
            <a:ext cx="2209800" cy="3363686"/>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7762" y="2004752"/>
            <a:ext cx="2277521" cy="3363688"/>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3583" y="1921977"/>
            <a:ext cx="2260013" cy="3436938"/>
          </a:xfrm>
          <a:prstGeom prst="rect">
            <a:avLst/>
          </a:prstGeom>
          <a:noFill/>
          <a:ln w="38100">
            <a:noFill/>
            <a:miter lim="800000"/>
            <a:headEnd/>
            <a:tailEnd/>
          </a:ln>
        </p:spPr>
      </p:pic>
      <p:pic>
        <p:nvPicPr>
          <p:cNvPr id="7" name="Picture 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9449" y="1921977"/>
            <a:ext cx="2293395" cy="3446463"/>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hlinkClick r:id="rId11" action="ppaction://hlinksldjump"/>
          </p:cNvPr>
          <p:cNvSpPr txBox="1"/>
          <p:nvPr/>
        </p:nvSpPr>
        <p:spPr>
          <a:xfrm>
            <a:off x="8173616" y="6029474"/>
            <a:ext cx="4018384" cy="646331"/>
          </a:xfrm>
          <a:prstGeom prst="rect">
            <a:avLst/>
          </a:prstGeom>
          <a:noFill/>
        </p:spPr>
        <p:txBody>
          <a:bodyPr wrap="square" rtlCol="0">
            <a:spAutoFit/>
          </a:bodyPr>
          <a:lstStyle/>
          <a:p>
            <a:pPr algn="ctr"/>
            <a:r>
              <a:rPr lang="en-US" sz="3600" dirty="0" smtClean="0">
                <a:solidFill>
                  <a:srgbClr val="57EE1A"/>
                </a:solidFill>
              </a:rPr>
              <a:t>[RETURN TO READ]</a:t>
            </a:r>
          </a:p>
        </p:txBody>
      </p:sp>
      <p:sp>
        <p:nvSpPr>
          <p:cNvPr id="10" name="Rectangle 9"/>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8448" y="74644"/>
            <a:ext cx="11125200" cy="1015663"/>
          </a:xfrm>
          <a:prstGeom prst="rect">
            <a:avLst/>
          </a:prstGeom>
          <a:noFill/>
        </p:spPr>
        <p:txBody>
          <a:bodyPr wrap="square" rtlCol="0">
            <a:spAutoFit/>
          </a:bodyPr>
          <a:lstStyle/>
          <a:p>
            <a:r>
              <a:rPr lang="en-US" sz="6000" dirty="0" smtClean="0"/>
              <a:t>RECOMMENDED READING</a:t>
            </a:r>
            <a:endParaRPr lang="en-US" sz="6000" dirty="0"/>
          </a:p>
        </p:txBody>
      </p:sp>
    </p:spTree>
    <p:extLst>
      <p:ext uri="{BB962C8B-B14F-4D97-AF65-F5344CB8AC3E}">
        <p14:creationId xmlns:p14="http://schemas.microsoft.com/office/powerpoint/2010/main" val="2579072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07" y="692524"/>
            <a:ext cx="11479893" cy="1008686"/>
          </a:xfrm>
        </p:spPr>
        <p:txBody>
          <a:bodyPr anchor="t">
            <a:normAutofit fontScale="90000"/>
            <a:scene3d>
              <a:camera prst="orthographicFront">
                <a:rot lat="0" lon="0" rev="0"/>
              </a:camera>
              <a:lightRig rig="threePt" dir="t"/>
            </a:scene3d>
            <a:sp3d/>
          </a:bodyPr>
          <a:lstStyle/>
          <a:p>
            <a:pPr algn="l"/>
            <a:r>
              <a:rPr lang="en-US" sz="3600" dirty="0" smtClean="0">
                <a:solidFill>
                  <a:srgbClr val="57EE1A"/>
                </a:solidFill>
                <a:effectLst>
                  <a:outerShdw algn="ctr" rotWithShape="0">
                    <a:srgbClr val="FDFDFD"/>
                  </a:outerShdw>
                </a:effectLst>
              </a:rPr>
              <a:t>YOUR MISSION, SHOULD YOU CHOOSE TO ACCEPT IT, IS TO IMPROVE YOUR MEMORY SKILLS. </a:t>
            </a:r>
            <a:br>
              <a:rPr lang="en-US" sz="3600" dirty="0" smtClean="0">
                <a:solidFill>
                  <a:srgbClr val="57EE1A"/>
                </a:solidFill>
                <a:effectLst>
                  <a:outerShdw algn="ctr" rotWithShape="0">
                    <a:srgbClr val="FDFDFD"/>
                  </a:outerShdw>
                </a:effectLst>
              </a:rPr>
            </a:br>
            <a:r>
              <a:rPr lang="en-US" sz="3600" dirty="0" smtClean="0">
                <a:solidFill>
                  <a:srgbClr val="57EE1A"/>
                </a:solidFill>
                <a:effectLst>
                  <a:outerShdw algn="ctr" rotWithShape="0">
                    <a:srgbClr val="FDFDFD"/>
                  </a:outerShdw>
                </a:effectLst>
              </a:rPr>
              <a:t/>
            </a:r>
            <a:br>
              <a:rPr lang="en-US" sz="3600" dirty="0" smtClean="0">
                <a:solidFill>
                  <a:srgbClr val="57EE1A"/>
                </a:solidFill>
                <a:effectLst>
                  <a:outerShdw algn="ctr" rotWithShape="0">
                    <a:srgbClr val="FDFDFD"/>
                  </a:outerShdw>
                </a:effectLst>
              </a:rPr>
            </a:br>
            <a:r>
              <a:rPr lang="en-US" sz="3600" dirty="0">
                <a:solidFill>
                  <a:srgbClr val="57EE1A"/>
                </a:solidFill>
                <a:effectLst>
                  <a:outerShdw algn="ctr" rotWithShape="0">
                    <a:srgbClr val="FDFDFD"/>
                  </a:outerShdw>
                </a:effectLst>
              </a:rPr>
              <a:t/>
            </a:r>
            <a:br>
              <a:rPr lang="en-US" sz="3600" dirty="0">
                <a:solidFill>
                  <a:srgbClr val="57EE1A"/>
                </a:solidFill>
                <a:effectLst>
                  <a:outerShdw algn="ctr" rotWithShape="0">
                    <a:srgbClr val="FDFDFD"/>
                  </a:outerShdw>
                </a:effectLst>
              </a:rPr>
            </a:br>
            <a:r>
              <a:rPr lang="en-US" dirty="0" smtClean="0">
                <a:effectLst>
                  <a:outerShdw blurRad="50800" dist="114300" dir="1800000" algn="ctr" rotWithShape="0">
                    <a:srgbClr val="000000">
                      <a:alpha val="43137"/>
                    </a:srgbClr>
                  </a:outerShdw>
                </a:effectLst>
              </a:rPr>
              <a:t/>
            </a:r>
            <a:br>
              <a:rPr lang="en-US" dirty="0" smtClean="0">
                <a:effectLst>
                  <a:outerShdw blurRad="50800" dist="114300" dir="1800000" algn="ctr" rotWithShape="0">
                    <a:srgbClr val="000000">
                      <a:alpha val="43137"/>
                    </a:srgbClr>
                  </a:outerShdw>
                </a:effectLst>
              </a:rPr>
            </a:br>
            <a:r>
              <a:rPr lang="en-US" dirty="0">
                <a:effectLst>
                  <a:outerShdw blurRad="50800" dist="114300" dir="1800000" algn="ctr" rotWithShape="0">
                    <a:srgbClr val="000000">
                      <a:alpha val="43137"/>
                    </a:srgbClr>
                  </a:outerShdw>
                </a:effectLst>
              </a:rPr>
              <a:t/>
            </a:r>
            <a:br>
              <a:rPr lang="en-US" dirty="0">
                <a:effectLst>
                  <a:outerShdw blurRad="50800" dist="114300" dir="1800000" algn="ctr" rotWithShape="0">
                    <a:srgbClr val="000000">
                      <a:alpha val="43137"/>
                    </a:srgbClr>
                  </a:outerShdw>
                </a:effectLst>
              </a:rPr>
            </a:br>
            <a:endParaRPr lang="en-US" dirty="0">
              <a:effectLst>
                <a:outerShdw blurRad="50800" dist="114300" dir="1800000" algn="ctr" rotWithShape="0">
                  <a:srgbClr val="000000">
                    <a:alpha val="43137"/>
                  </a:srgbClr>
                </a:outerShdw>
              </a:effectLst>
            </a:endParaRPr>
          </a:p>
        </p:txBody>
      </p:sp>
      <p:sp>
        <p:nvSpPr>
          <p:cNvPr id="10" name="Title 1"/>
          <p:cNvSpPr txBox="1">
            <a:spLocks/>
          </p:cNvSpPr>
          <p:nvPr/>
        </p:nvSpPr>
        <p:spPr>
          <a:xfrm>
            <a:off x="407307" y="1913224"/>
            <a:ext cx="11479893" cy="1446028"/>
          </a:xfrm>
          <a:prstGeom prst="rect">
            <a:avLst/>
          </a:prstGeom>
        </p:spPr>
        <p:txBody>
          <a:bodyPr vert="horz" lIns="91440" tIns="45720" rIns="91440" bIns="45720" rtlCol="0" anchor="t">
            <a:noAutofit/>
            <a:scene3d>
              <a:camera prst="orthographicFront">
                <a:rot lat="0" lon="0" rev="0"/>
              </a:camera>
              <a:lightRig rig="threePt" dir="t"/>
            </a:scene3d>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57EE1A"/>
                </a:solidFill>
                <a:effectLst>
                  <a:outerShdw algn="ctr" rotWithShape="0">
                    <a:srgbClr val="FDFDFD"/>
                  </a:outerShdw>
                </a:effectLst>
              </a:rPr>
              <a:t>THIS GUIDE PROVIDES IMPERATIVE INFORMATION ABOUT THE BASICS OF MEMORY DEVELOPMENT AND ACTIONABLE THINGS YOU CAN DO RIGHT NOW. </a:t>
            </a:r>
            <a:br>
              <a:rPr lang="en-US" sz="3200" dirty="0" smtClean="0">
                <a:solidFill>
                  <a:srgbClr val="57EE1A"/>
                </a:solidFill>
                <a:effectLst>
                  <a:outerShdw algn="ctr" rotWithShape="0">
                    <a:srgbClr val="FDFDFD"/>
                  </a:outerShdw>
                </a:effectLst>
              </a:rPr>
            </a:br>
            <a:r>
              <a:rPr lang="en-US" sz="3200" dirty="0" smtClean="0">
                <a:solidFill>
                  <a:srgbClr val="57EE1A"/>
                </a:solidFill>
                <a:effectLst>
                  <a:outerShdw algn="ctr" rotWithShape="0">
                    <a:srgbClr val="FDFDFD"/>
                  </a:outerShdw>
                </a:effectLst>
              </a:rPr>
              <a:t/>
            </a:r>
            <a:br>
              <a:rPr lang="en-US" sz="3200" dirty="0" smtClean="0">
                <a:solidFill>
                  <a:srgbClr val="57EE1A"/>
                </a:solidFill>
                <a:effectLst>
                  <a:outerShdw algn="ctr" rotWithShape="0">
                    <a:srgbClr val="FDFDFD"/>
                  </a:outerShdw>
                </a:effectLst>
              </a:rPr>
            </a:br>
            <a:r>
              <a:rPr lang="en-US" sz="3200" dirty="0" smtClean="0">
                <a:solidFill>
                  <a:srgbClr val="57EE1A"/>
                </a:solidFill>
                <a:effectLst>
                  <a:outerShdw algn="ctr" rotWithShape="0">
                    <a:srgbClr val="FDFDFD"/>
                  </a:outerShdw>
                </a:effectLst>
              </a:rPr>
              <a:t/>
            </a:r>
            <a:br>
              <a:rPr lang="en-US" sz="3200" dirty="0" smtClean="0">
                <a:solidFill>
                  <a:srgbClr val="57EE1A"/>
                </a:solidFill>
                <a:effectLst>
                  <a:outerShdw algn="ctr" rotWithShape="0">
                    <a:srgbClr val="FDFDFD"/>
                  </a:outerShdw>
                </a:effectLst>
              </a:rPr>
            </a:br>
            <a:r>
              <a:rPr lang="en-US" sz="3200" dirty="0" smtClean="0">
                <a:effectLst>
                  <a:outerShdw blurRad="50800" dist="114300" dir="1800000" algn="ctr" rotWithShape="0">
                    <a:srgbClr val="000000">
                      <a:alpha val="43137"/>
                    </a:srgbClr>
                  </a:outerShdw>
                </a:effectLst>
              </a:rPr>
              <a:t/>
            </a:r>
            <a:br>
              <a:rPr lang="en-US" sz="3200" dirty="0" smtClean="0">
                <a:effectLst>
                  <a:outerShdw blurRad="50800" dist="114300" dir="1800000" algn="ctr" rotWithShape="0">
                    <a:srgbClr val="000000">
                      <a:alpha val="43137"/>
                    </a:srgbClr>
                  </a:outerShdw>
                </a:effectLst>
              </a:rPr>
            </a:br>
            <a:r>
              <a:rPr lang="en-US" sz="3200" dirty="0" smtClean="0">
                <a:effectLst>
                  <a:outerShdw blurRad="50800" dist="114300" dir="1800000" algn="ctr" rotWithShape="0">
                    <a:srgbClr val="000000">
                      <a:alpha val="43137"/>
                    </a:srgbClr>
                  </a:outerShdw>
                </a:effectLst>
              </a:rPr>
              <a:t/>
            </a:r>
            <a:br>
              <a:rPr lang="en-US" sz="3200" dirty="0" smtClean="0">
                <a:effectLst>
                  <a:outerShdw blurRad="50800" dist="114300" dir="1800000" algn="ctr" rotWithShape="0">
                    <a:srgbClr val="000000">
                      <a:alpha val="43137"/>
                    </a:srgbClr>
                  </a:outerShdw>
                </a:effectLst>
              </a:rPr>
            </a:br>
            <a:endParaRPr lang="en-US" sz="3200" dirty="0">
              <a:effectLst>
                <a:outerShdw blurRad="50800" dist="114300" dir="1800000" algn="ctr" rotWithShape="0">
                  <a:srgbClr val="000000">
                    <a:alpha val="43137"/>
                  </a:srgbClr>
                </a:outerShdw>
              </a:effectLst>
            </a:endParaRPr>
          </a:p>
        </p:txBody>
      </p:sp>
      <p:sp>
        <p:nvSpPr>
          <p:cNvPr id="12" name="Title 1"/>
          <p:cNvSpPr txBox="1">
            <a:spLocks/>
          </p:cNvSpPr>
          <p:nvPr/>
        </p:nvSpPr>
        <p:spPr>
          <a:xfrm>
            <a:off x="407307" y="3571266"/>
            <a:ext cx="11479893" cy="627517"/>
          </a:xfrm>
          <a:prstGeom prst="rect">
            <a:avLst/>
          </a:prstGeom>
        </p:spPr>
        <p:txBody>
          <a:bodyPr vert="horz" lIns="91440" tIns="45720" rIns="91440" bIns="45720" rtlCol="0" anchor="t">
            <a:noAutofit/>
            <a:scene3d>
              <a:camera prst="orthographicFront">
                <a:rot lat="0" lon="0" rev="0"/>
              </a:camera>
              <a:lightRig rig="threePt" dir="t"/>
            </a:scene3d>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57EE1A"/>
                </a:solidFill>
                <a:effectLst>
                  <a:outerShdw algn="ctr" rotWithShape="0">
                    <a:srgbClr val="FDFDFD"/>
                  </a:outerShdw>
                </a:effectLst>
              </a:rPr>
              <a:t>PREPARE YOUR MIND FOR AN OVERHAUL.</a:t>
            </a:r>
            <a:endParaRPr lang="en-US" sz="3200" dirty="0">
              <a:effectLst>
                <a:outerShdw blurRad="50800" dist="114300" dir="1800000" algn="ctr" rotWithShape="0">
                  <a:srgbClr val="000000">
                    <a:alpha val="43137"/>
                  </a:srgbClr>
                </a:outerShdw>
              </a:effectLst>
            </a:endParaRPr>
          </a:p>
        </p:txBody>
      </p:sp>
      <p:sp>
        <p:nvSpPr>
          <p:cNvPr id="13" name="Title 1"/>
          <p:cNvSpPr txBox="1">
            <a:spLocks/>
          </p:cNvSpPr>
          <p:nvPr/>
        </p:nvSpPr>
        <p:spPr>
          <a:xfrm>
            <a:off x="407307" y="4410797"/>
            <a:ext cx="11479893" cy="574158"/>
          </a:xfrm>
          <a:prstGeom prst="rect">
            <a:avLst/>
          </a:prstGeom>
        </p:spPr>
        <p:txBody>
          <a:bodyPr vert="horz" lIns="91440" tIns="45720" rIns="91440" bIns="45720" rtlCol="0" anchor="t">
            <a:noAutofit/>
            <a:scene3d>
              <a:camera prst="orthographicFront">
                <a:rot lat="0" lon="0" rev="0"/>
              </a:camera>
              <a:lightRig rig="threePt" dir="t"/>
            </a:scene3d>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57EE1A"/>
                </a:solidFill>
                <a:effectLst>
                  <a:outerShdw algn="ctr" rotWithShape="0">
                    <a:srgbClr val="FDFDFD"/>
                  </a:outerShdw>
                </a:effectLst>
              </a:rPr>
              <a:t>GOOD LUCK.</a:t>
            </a:r>
            <a:endParaRPr lang="en-US" sz="3200" dirty="0">
              <a:effectLst>
                <a:outerShdw blurRad="50800" dist="114300" dir="1800000" algn="ctr" rotWithShape="0">
                  <a:srgbClr val="000000">
                    <a:alpha val="43137"/>
                  </a:srgbClr>
                </a:outerShdw>
              </a:effectLst>
            </a:endParaRPr>
          </a:p>
        </p:txBody>
      </p:sp>
      <p:sp>
        <p:nvSpPr>
          <p:cNvPr id="14" name="Title 1"/>
          <p:cNvSpPr txBox="1">
            <a:spLocks/>
          </p:cNvSpPr>
          <p:nvPr/>
        </p:nvSpPr>
        <p:spPr>
          <a:xfrm>
            <a:off x="407307" y="5196969"/>
            <a:ext cx="11479893" cy="577364"/>
          </a:xfrm>
          <a:prstGeom prst="rect">
            <a:avLst/>
          </a:prstGeom>
        </p:spPr>
        <p:txBody>
          <a:bodyPr vert="horz" lIns="91440" tIns="45720" rIns="91440" bIns="45720" rtlCol="0" anchor="t">
            <a:noAutofit/>
            <a:scene3d>
              <a:camera prst="orthographicFront">
                <a:rot lat="0" lon="0" rev="0"/>
              </a:camera>
              <a:lightRig rig="threePt" dir="t"/>
            </a:scene3d>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57EE1A"/>
                </a:solidFill>
                <a:effectLst>
                  <a:outerShdw algn="ctr" rotWithShape="0">
                    <a:srgbClr val="FDFDFD"/>
                  </a:outerShdw>
                </a:effectLst>
              </a:rPr>
              <a:t>THIS MESSAGE WILL SELF-DESCRUCT IN ...</a:t>
            </a:r>
            <a:endParaRPr lang="en-US" sz="3200" dirty="0">
              <a:effectLst>
                <a:outerShdw blurRad="50800" dist="114300" dir="1800000" algn="ctr" rotWithShape="0">
                  <a:srgbClr val="000000">
                    <a:alpha val="43137"/>
                  </a:srgbClr>
                </a:outerShdw>
              </a:effectLst>
            </a:endParaRPr>
          </a:p>
        </p:txBody>
      </p:sp>
      <p:sp>
        <p:nvSpPr>
          <p:cNvPr id="15" name="Rectangle 1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55018"/>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7501"/>
                            </p:stCondLst>
                            <p:childTnLst>
                              <p:par>
                                <p:cTn id="8" presetID="1" presetClass="entr" presetSubtype="0" fill="hold" grpId="0" nodeType="afterEffect">
                                  <p:stCondLst>
                                    <p:cond delay="2000"/>
                                  </p:stCondLst>
                                  <p:iterate type="lt">
                                    <p:tmAbs val="100"/>
                                  </p:iterate>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102"/>
                            </p:stCondLst>
                            <p:childTnLst>
                              <p:par>
                                <p:cTn id="11" presetID="1" presetClass="entr" presetSubtype="0" fill="hold" grpId="0" nodeType="afterEffect">
                                  <p:stCondLst>
                                    <p:cond delay="2000"/>
                                  </p:stCondLst>
                                  <p:iterate type="lt">
                                    <p:tmAbs val="100"/>
                                  </p:iterate>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4903"/>
                            </p:stCondLst>
                            <p:childTnLst>
                              <p:par>
                                <p:cTn id="14" presetID="1" presetClass="entr" presetSubtype="0" fill="hold" grpId="0" nodeType="afterEffect">
                                  <p:stCondLst>
                                    <p:cond delay="2000"/>
                                  </p:stCondLst>
                                  <p:iterate type="lt">
                                    <p:tmAbs val="100"/>
                                  </p:iterate>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7704"/>
                            </p:stCondLst>
                            <p:childTnLst>
                              <p:par>
                                <p:cTn id="17" presetID="1" presetClass="entr" presetSubtype="0" fill="hold" grpId="0" nodeType="afterEffect">
                                  <p:stCondLst>
                                    <p:cond delay="2000"/>
                                  </p:stCondLst>
                                  <p:iterate type="lt">
                                    <p:tmAbs val="100"/>
                                  </p:iterate>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2905"/>
                            </p:stCondLst>
                            <p:childTnLst>
                              <p:par>
                                <p:cTn id="20" presetID="1" presetClass="entr" presetSubtype="0" fill="hold" grpId="0"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613" y="2772907"/>
            <a:ext cx="8378889" cy="3579732"/>
          </a:xfrm>
        </p:spPr>
        <p:txBody>
          <a:bodyPr anchor="ctr">
            <a:normAutofit/>
            <a:scene3d>
              <a:camera prst="orthographicFront">
                <a:rot lat="0" lon="0" rev="0"/>
              </a:camera>
              <a:lightRig rig="threePt" dir="t"/>
            </a:scene3d>
            <a:sp3d/>
          </a:bodyPr>
          <a:lstStyle/>
          <a:p>
            <a:r>
              <a:rPr lang="en-US" sz="3600" dirty="0" smtClean="0">
                <a:solidFill>
                  <a:srgbClr val="57EE1A"/>
                </a:solidFill>
              </a:rPr>
              <a:t>CLICK CIRCLES TO</a:t>
            </a:r>
            <a:br>
              <a:rPr lang="en-US" sz="3600" dirty="0" smtClean="0">
                <a:solidFill>
                  <a:srgbClr val="57EE1A"/>
                </a:solidFill>
              </a:rPr>
            </a:br>
            <a:r>
              <a:rPr lang="en-US" sz="18000" dirty="0" smtClean="0">
                <a:solidFill>
                  <a:srgbClr val="57EE1A"/>
                </a:solidFill>
              </a:rPr>
              <a:t>[WATCH]</a:t>
            </a:r>
            <a:endParaRPr lang="en-US" sz="18000" dirty="0">
              <a:solidFill>
                <a:srgbClr val="57EE1A"/>
              </a:solidFill>
            </a:endParaRPr>
          </a:p>
        </p:txBody>
      </p:sp>
      <p:sp>
        <p:nvSpPr>
          <p:cNvPr id="6" name="Oval 5">
            <a:hlinkClick r:id="rId2"/>
          </p:cNvPr>
          <p:cNvSpPr/>
          <p:nvPr/>
        </p:nvSpPr>
        <p:spPr>
          <a:xfrm>
            <a:off x="600010" y="341344"/>
            <a:ext cx="4280807" cy="240729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MEMORY CHAMPION – PART 1</a:t>
            </a:r>
            <a:endParaRPr lang="en-US" sz="4000" b="1" dirty="0"/>
          </a:p>
        </p:txBody>
      </p:sp>
      <p:sp>
        <p:nvSpPr>
          <p:cNvPr id="7" name="Oval 6">
            <a:hlinkClick r:id="rId3"/>
          </p:cNvPr>
          <p:cNvSpPr/>
          <p:nvPr/>
        </p:nvSpPr>
        <p:spPr>
          <a:xfrm>
            <a:off x="5267390" y="341344"/>
            <a:ext cx="4280807" cy="2407298"/>
          </a:xfrm>
          <a:prstGeom prst="ellipse">
            <a:avLst/>
          </a:prstGeom>
          <a:solidFill>
            <a:srgbClr val="99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MEMORY CHAMPION – PART 2</a:t>
            </a:r>
            <a:endParaRPr lang="en-US" sz="4000" b="1" dirty="0"/>
          </a:p>
        </p:txBody>
      </p:sp>
      <p:sp>
        <p:nvSpPr>
          <p:cNvPr id="8" name="Oval 7">
            <a:hlinkClick r:id="rId4"/>
          </p:cNvPr>
          <p:cNvSpPr/>
          <p:nvPr/>
        </p:nvSpPr>
        <p:spPr>
          <a:xfrm>
            <a:off x="8623039" y="2969027"/>
            <a:ext cx="3138196" cy="2840062"/>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METHOD OF LOCI</a:t>
            </a:r>
            <a:endParaRPr lang="en-US" sz="4000" b="1" dirty="0"/>
          </a:p>
        </p:txBody>
      </p:sp>
      <p:sp>
        <p:nvSpPr>
          <p:cNvPr id="9" name="TextBox 8">
            <a:hlinkClick r:id="rId5" action="ppaction://hlinksldjump"/>
          </p:cNvPr>
          <p:cNvSpPr txBox="1"/>
          <p:nvPr/>
        </p:nvSpPr>
        <p:spPr>
          <a:xfrm>
            <a:off x="7632440" y="6029474"/>
            <a:ext cx="4559559" cy="646331"/>
          </a:xfrm>
          <a:prstGeom prst="rect">
            <a:avLst/>
          </a:prstGeom>
          <a:noFill/>
        </p:spPr>
        <p:txBody>
          <a:bodyPr wrap="square" rtlCol="0">
            <a:spAutoFit/>
          </a:bodyPr>
          <a:lstStyle/>
          <a:p>
            <a:pPr algn="ctr"/>
            <a:r>
              <a:rPr lang="en-US" sz="3600" dirty="0" smtClean="0">
                <a:solidFill>
                  <a:srgbClr val="57EE1A"/>
                </a:solidFill>
              </a:rPr>
              <a:t>[RETURN TO EXPLORE]</a:t>
            </a:r>
          </a:p>
        </p:txBody>
      </p:sp>
    </p:spTree>
    <p:extLst>
      <p:ext uri="{BB962C8B-B14F-4D97-AF65-F5344CB8AC3E}">
        <p14:creationId xmlns:p14="http://schemas.microsoft.com/office/powerpoint/2010/main" val="13528951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929" y="0"/>
            <a:ext cx="6604777" cy="3732908"/>
          </a:xfrm>
          <a:noFill/>
        </p:spPr>
        <p:txBody>
          <a:bodyPr anchor="ctr">
            <a:normAutofit/>
            <a:scene3d>
              <a:camera prst="orthographicFront">
                <a:rot lat="0" lon="0" rev="0"/>
              </a:camera>
              <a:lightRig rig="threePt" dir="t"/>
            </a:scene3d>
            <a:sp3d/>
          </a:bodyPr>
          <a:lstStyle/>
          <a:p>
            <a:r>
              <a:rPr lang="en-US" sz="3600" dirty="0" smtClean="0">
                <a:solidFill>
                  <a:srgbClr val="57EE1A"/>
                </a:solidFill>
              </a:rPr>
              <a:t>CLICK CIRCLES TO</a:t>
            </a:r>
            <a:br>
              <a:rPr lang="en-US" sz="3600" dirty="0" smtClean="0">
                <a:solidFill>
                  <a:srgbClr val="57EE1A"/>
                </a:solidFill>
              </a:rPr>
            </a:br>
            <a:r>
              <a:rPr lang="en-US" sz="18000" dirty="0" smtClean="0">
                <a:solidFill>
                  <a:srgbClr val="57EE1A"/>
                </a:solidFill>
              </a:rPr>
              <a:t>[PLAY]</a:t>
            </a:r>
            <a:endParaRPr lang="en-US" sz="18000" dirty="0">
              <a:solidFill>
                <a:srgbClr val="57EE1A"/>
              </a:solidFill>
            </a:endParaRPr>
          </a:p>
        </p:txBody>
      </p:sp>
      <p:sp>
        <p:nvSpPr>
          <p:cNvPr id="3" name="TextBox 2">
            <a:hlinkClick r:id="rId2" action="ppaction://hlinksldjump"/>
          </p:cNvPr>
          <p:cNvSpPr txBox="1"/>
          <p:nvPr/>
        </p:nvSpPr>
        <p:spPr>
          <a:xfrm>
            <a:off x="7557796" y="6029474"/>
            <a:ext cx="4634204" cy="646331"/>
          </a:xfrm>
          <a:prstGeom prst="rect">
            <a:avLst/>
          </a:prstGeom>
          <a:noFill/>
        </p:spPr>
        <p:txBody>
          <a:bodyPr wrap="square" rtlCol="0">
            <a:spAutoFit/>
          </a:bodyPr>
          <a:lstStyle/>
          <a:p>
            <a:pPr algn="ctr"/>
            <a:r>
              <a:rPr lang="en-US" sz="3600" dirty="0" smtClean="0">
                <a:solidFill>
                  <a:srgbClr val="57EE1A"/>
                </a:solidFill>
              </a:rPr>
              <a:t>[RETURN TO EXPLORE]</a:t>
            </a:r>
          </a:p>
        </p:txBody>
      </p:sp>
      <p:sp>
        <p:nvSpPr>
          <p:cNvPr id="4" name="Oval 3">
            <a:hlinkClick r:id="rId3"/>
          </p:cNvPr>
          <p:cNvSpPr/>
          <p:nvPr/>
        </p:nvSpPr>
        <p:spPr>
          <a:xfrm>
            <a:off x="414355" y="4710965"/>
            <a:ext cx="3709775" cy="1828800"/>
          </a:xfrm>
          <a:prstGeom prst="ellipse">
            <a:avLst/>
          </a:prstGeom>
          <a:solidFill>
            <a:srgbClr val="3786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LUMOSITY</a:t>
            </a:r>
            <a:endParaRPr lang="en-US" sz="4000" b="1" dirty="0"/>
          </a:p>
        </p:txBody>
      </p:sp>
      <p:sp>
        <p:nvSpPr>
          <p:cNvPr id="5" name="Oval 4">
            <a:hlinkClick r:id="rId4"/>
          </p:cNvPr>
          <p:cNvSpPr/>
          <p:nvPr/>
        </p:nvSpPr>
        <p:spPr>
          <a:xfrm>
            <a:off x="5937381" y="-224088"/>
            <a:ext cx="3393231" cy="3421533"/>
          </a:xfrm>
          <a:prstGeom prst="ellips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VARIOUS</a:t>
            </a:r>
          </a:p>
          <a:p>
            <a:pPr algn="ctr"/>
            <a:r>
              <a:rPr lang="en-US" sz="4000" b="1" dirty="0" smtClean="0"/>
              <a:t>FREE ONLINE GAMES</a:t>
            </a:r>
            <a:endParaRPr lang="en-US" sz="4000" b="1" dirty="0"/>
          </a:p>
        </p:txBody>
      </p:sp>
      <p:sp>
        <p:nvSpPr>
          <p:cNvPr id="6" name="Oval 5">
            <a:hlinkClick r:id="rId5"/>
          </p:cNvPr>
          <p:cNvSpPr/>
          <p:nvPr/>
        </p:nvSpPr>
        <p:spPr>
          <a:xfrm>
            <a:off x="9529828" y="1270365"/>
            <a:ext cx="3012330" cy="192708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SUDOKU</a:t>
            </a:r>
            <a:endParaRPr lang="en-US" sz="4000" b="1" dirty="0"/>
          </a:p>
        </p:txBody>
      </p:sp>
      <p:sp>
        <p:nvSpPr>
          <p:cNvPr id="7" name="Oval 6">
            <a:hlinkClick r:id="rId6"/>
          </p:cNvPr>
          <p:cNvSpPr/>
          <p:nvPr/>
        </p:nvSpPr>
        <p:spPr>
          <a:xfrm>
            <a:off x="9192070" y="4115148"/>
            <a:ext cx="3530358" cy="1688089"/>
          </a:xfrm>
          <a:prstGeom prst="ellipse">
            <a:avLst/>
          </a:prstGeom>
          <a:solidFill>
            <a:srgbClr val="08D1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SCRABBLE</a:t>
            </a:r>
            <a:endParaRPr lang="en-US" sz="4000" b="1" dirty="0"/>
          </a:p>
        </p:txBody>
      </p:sp>
      <p:sp>
        <p:nvSpPr>
          <p:cNvPr id="9" name="Oval 8">
            <a:hlinkClick r:id="rId7"/>
          </p:cNvPr>
          <p:cNvSpPr/>
          <p:nvPr/>
        </p:nvSpPr>
        <p:spPr>
          <a:xfrm>
            <a:off x="3993384" y="3467100"/>
            <a:ext cx="4713612" cy="1754155"/>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CROSSWORDS</a:t>
            </a:r>
            <a:endParaRPr lang="en-US" sz="4000" b="1" dirty="0"/>
          </a:p>
        </p:txBody>
      </p:sp>
    </p:spTree>
    <p:extLst>
      <p:ext uri="{BB962C8B-B14F-4D97-AF65-F5344CB8AC3E}">
        <p14:creationId xmlns:p14="http://schemas.microsoft.com/office/powerpoint/2010/main" val="295372368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79938" y="166232"/>
            <a:ext cx="6217557" cy="2907926"/>
          </a:xfrm>
          <a:noFill/>
        </p:spPr>
        <p:txBody>
          <a:bodyPr anchor="ctr">
            <a:normAutofit fontScale="90000"/>
            <a:scene3d>
              <a:camera prst="orthographicFront">
                <a:rot lat="0" lon="0" rev="0"/>
              </a:camera>
              <a:lightRig rig="threePt" dir="t"/>
            </a:scene3d>
            <a:sp3d/>
          </a:bodyPr>
          <a:lstStyle/>
          <a:p>
            <a:r>
              <a:rPr lang="en-US" sz="3600" dirty="0" smtClean="0">
                <a:solidFill>
                  <a:srgbClr val="57EE1A"/>
                </a:solidFill>
              </a:rPr>
              <a:t>CLICK TO</a:t>
            </a:r>
            <a:br>
              <a:rPr lang="en-US" sz="3600" dirty="0" smtClean="0">
                <a:solidFill>
                  <a:srgbClr val="57EE1A"/>
                </a:solidFill>
              </a:rPr>
            </a:br>
            <a:r>
              <a:rPr lang="en-US" sz="20000" dirty="0" smtClean="0">
                <a:solidFill>
                  <a:srgbClr val="57EE1A"/>
                </a:solidFill>
              </a:rPr>
              <a:t>[TRY]</a:t>
            </a:r>
            <a:endParaRPr lang="en-US" sz="20000" dirty="0">
              <a:solidFill>
                <a:srgbClr val="57EE1A"/>
              </a:solidFill>
            </a:endParaRPr>
          </a:p>
        </p:txBody>
      </p:sp>
      <p:sp>
        <p:nvSpPr>
          <p:cNvPr id="4" name="TextBox 3">
            <a:hlinkClick r:id="rId2" action="ppaction://hlinksldjump"/>
          </p:cNvPr>
          <p:cNvSpPr txBox="1"/>
          <p:nvPr/>
        </p:nvSpPr>
        <p:spPr>
          <a:xfrm>
            <a:off x="7557796" y="6029474"/>
            <a:ext cx="4634204" cy="646331"/>
          </a:xfrm>
          <a:prstGeom prst="rect">
            <a:avLst/>
          </a:prstGeom>
          <a:noFill/>
        </p:spPr>
        <p:txBody>
          <a:bodyPr wrap="square" rtlCol="0">
            <a:spAutoFit/>
          </a:bodyPr>
          <a:lstStyle/>
          <a:p>
            <a:pPr algn="ctr"/>
            <a:r>
              <a:rPr lang="en-US" sz="3600" dirty="0">
                <a:solidFill>
                  <a:srgbClr val="57EE1A"/>
                </a:solidFill>
              </a:rPr>
              <a:t>[</a:t>
            </a:r>
            <a:r>
              <a:rPr lang="en-US" sz="3600" dirty="0" smtClean="0">
                <a:solidFill>
                  <a:srgbClr val="57EE1A"/>
                </a:solidFill>
              </a:rPr>
              <a:t>RETURN TO EXPLORE]</a:t>
            </a:r>
          </a:p>
        </p:txBody>
      </p:sp>
      <p:sp>
        <p:nvSpPr>
          <p:cNvPr id="5" name="Oval 4">
            <a:hlinkClick r:id="rId3" action="ppaction://hlinksldjump"/>
          </p:cNvPr>
          <p:cNvSpPr/>
          <p:nvPr/>
        </p:nvSpPr>
        <p:spPr>
          <a:xfrm>
            <a:off x="417763" y="499434"/>
            <a:ext cx="5956139" cy="1830974"/>
          </a:xfrm>
          <a:prstGeom prst="ellipse">
            <a:avLst/>
          </a:prstGeom>
          <a:solidFill>
            <a:srgbClr val="3786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MENTAL CONTRIBUTIONS</a:t>
            </a:r>
            <a:endParaRPr lang="en-US" sz="4000" b="1" dirty="0"/>
          </a:p>
        </p:txBody>
      </p:sp>
      <p:sp>
        <p:nvSpPr>
          <p:cNvPr id="7" name="Oval 6">
            <a:hlinkClick r:id="rId4" action="ppaction://hlinksldjump"/>
          </p:cNvPr>
          <p:cNvSpPr/>
          <p:nvPr/>
        </p:nvSpPr>
        <p:spPr>
          <a:xfrm>
            <a:off x="-183598" y="4362841"/>
            <a:ext cx="5326321" cy="1989798"/>
          </a:xfrm>
          <a:prstGeom prst="ellipse">
            <a:avLst/>
          </a:prstGeom>
          <a:solidFill>
            <a:srgbClr val="332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SOCIAL CONTRIBUTIONS</a:t>
            </a:r>
            <a:endParaRPr lang="en-US" sz="4000" b="1" dirty="0"/>
          </a:p>
        </p:txBody>
      </p:sp>
      <p:sp>
        <p:nvSpPr>
          <p:cNvPr id="10" name="Oval 9">
            <a:hlinkClick r:id="rId5" action="ppaction://hlinksldjump"/>
          </p:cNvPr>
          <p:cNvSpPr/>
          <p:nvPr/>
        </p:nvSpPr>
        <p:spPr>
          <a:xfrm>
            <a:off x="5571017" y="3074158"/>
            <a:ext cx="5510001" cy="2005040"/>
          </a:xfrm>
          <a:prstGeom prst="ellips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PHYSICAL CONTRIBUTIONS</a:t>
            </a:r>
            <a:endParaRPr lang="en-US" sz="4000" b="1" dirty="0"/>
          </a:p>
        </p:txBody>
      </p:sp>
    </p:spTree>
    <p:extLst>
      <p:ext uri="{BB962C8B-B14F-4D97-AF65-F5344CB8AC3E}">
        <p14:creationId xmlns:p14="http://schemas.microsoft.com/office/powerpoint/2010/main" val="346980833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2745712"/>
            <a:ext cx="12192000" cy="1400383"/>
          </a:xfrm>
          <a:prstGeom prst="rect">
            <a:avLst/>
          </a:prstGeom>
          <a:solidFill>
            <a:srgbClr val="57EE1A"/>
          </a:solidFill>
        </p:spPr>
        <p:txBody>
          <a:bodyPr wrap="square">
            <a:spAutoFit/>
          </a:bodyPr>
          <a:lstStyle/>
          <a:p>
            <a:pPr algn="ctr"/>
            <a:r>
              <a:rPr lang="en-US" sz="8500" dirty="0" smtClean="0"/>
              <a:t>[PHYSICAL CONTIBUTIONS]</a:t>
            </a:r>
            <a:endParaRPr lang="en-US" sz="8500" dirty="0"/>
          </a:p>
        </p:txBody>
      </p:sp>
      <p:sp>
        <p:nvSpPr>
          <p:cNvPr id="12" name="Oval 11">
            <a:hlinkClick r:id="rId3"/>
          </p:cNvPr>
          <p:cNvSpPr/>
          <p:nvPr/>
        </p:nvSpPr>
        <p:spPr>
          <a:xfrm>
            <a:off x="272143" y="126741"/>
            <a:ext cx="2246733" cy="204729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SLEEP</a:t>
            </a:r>
            <a:endParaRPr lang="en-US" sz="4000" b="1" dirty="0"/>
          </a:p>
        </p:txBody>
      </p:sp>
      <p:sp>
        <p:nvSpPr>
          <p:cNvPr id="13" name="Oval 12">
            <a:hlinkClick r:id="rId4"/>
          </p:cNvPr>
          <p:cNvSpPr/>
          <p:nvPr/>
        </p:nvSpPr>
        <p:spPr>
          <a:xfrm>
            <a:off x="3324420" y="412581"/>
            <a:ext cx="5018314" cy="204729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WATER CONSUMPTION</a:t>
            </a:r>
            <a:endParaRPr lang="en-US" sz="4000" b="1" dirty="0"/>
          </a:p>
        </p:txBody>
      </p:sp>
      <p:sp>
        <p:nvSpPr>
          <p:cNvPr id="14" name="Oval 13">
            <a:hlinkClick r:id="rId5"/>
          </p:cNvPr>
          <p:cNvSpPr/>
          <p:nvPr/>
        </p:nvSpPr>
        <p:spPr>
          <a:xfrm>
            <a:off x="8342733" y="4301304"/>
            <a:ext cx="4150179" cy="1571059"/>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NUTRIENTS</a:t>
            </a:r>
            <a:endParaRPr lang="en-US" sz="4000" b="1" dirty="0"/>
          </a:p>
        </p:txBody>
      </p:sp>
      <p:sp>
        <p:nvSpPr>
          <p:cNvPr id="15" name="Oval 14">
            <a:hlinkClick r:id="rId6"/>
          </p:cNvPr>
          <p:cNvSpPr/>
          <p:nvPr/>
        </p:nvSpPr>
        <p:spPr>
          <a:xfrm>
            <a:off x="80962" y="4618546"/>
            <a:ext cx="4201497" cy="1197834"/>
          </a:xfrm>
          <a:prstGeom prst="ellipse">
            <a:avLst/>
          </a:prstGeom>
          <a:solidFill>
            <a:srgbClr val="0AEF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MEDITATION</a:t>
            </a:r>
            <a:endParaRPr lang="en-US" sz="4000" b="1" dirty="0"/>
          </a:p>
        </p:txBody>
      </p:sp>
      <p:sp>
        <p:nvSpPr>
          <p:cNvPr id="16" name="Oval 15">
            <a:hlinkClick r:id="rId7"/>
          </p:cNvPr>
          <p:cNvSpPr/>
          <p:nvPr/>
        </p:nvSpPr>
        <p:spPr>
          <a:xfrm>
            <a:off x="9363270" y="126741"/>
            <a:ext cx="2246733" cy="20472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TDCS</a:t>
            </a:r>
            <a:endParaRPr lang="en-US" sz="4000" b="1" dirty="0"/>
          </a:p>
        </p:txBody>
      </p:sp>
      <p:sp>
        <p:nvSpPr>
          <p:cNvPr id="17" name="Oval 16">
            <a:hlinkClick r:id="rId8"/>
          </p:cNvPr>
          <p:cNvSpPr/>
          <p:nvPr/>
        </p:nvSpPr>
        <p:spPr>
          <a:xfrm>
            <a:off x="4633086" y="5331189"/>
            <a:ext cx="3359020" cy="13436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EXERCISE</a:t>
            </a:r>
            <a:endParaRPr lang="en-US" sz="4000" b="1" dirty="0"/>
          </a:p>
        </p:txBody>
      </p:sp>
      <p:sp>
        <p:nvSpPr>
          <p:cNvPr id="18" name="TextBox 17">
            <a:hlinkClick r:id="rId9" action="ppaction://hlinksldjump"/>
          </p:cNvPr>
          <p:cNvSpPr txBox="1"/>
          <p:nvPr/>
        </p:nvSpPr>
        <p:spPr>
          <a:xfrm>
            <a:off x="8677468" y="6029474"/>
            <a:ext cx="3514531" cy="646331"/>
          </a:xfrm>
          <a:prstGeom prst="rect">
            <a:avLst/>
          </a:prstGeom>
          <a:noFill/>
        </p:spPr>
        <p:txBody>
          <a:bodyPr wrap="square" rtlCol="0">
            <a:spAutoFit/>
          </a:bodyPr>
          <a:lstStyle/>
          <a:p>
            <a:pPr algn="ctr"/>
            <a:r>
              <a:rPr lang="en-US" sz="3600" dirty="0" smtClean="0">
                <a:solidFill>
                  <a:srgbClr val="57EE1A"/>
                </a:solidFill>
              </a:rPr>
              <a:t>[RETURN TO TRY]</a:t>
            </a:r>
          </a:p>
        </p:txBody>
      </p:sp>
    </p:spTree>
    <p:extLst>
      <p:ext uri="{BB962C8B-B14F-4D97-AF65-F5344CB8AC3E}">
        <p14:creationId xmlns:p14="http://schemas.microsoft.com/office/powerpoint/2010/main" val="380563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745712"/>
            <a:ext cx="12192000" cy="1400383"/>
          </a:xfrm>
          <a:prstGeom prst="rect">
            <a:avLst/>
          </a:prstGeom>
          <a:solidFill>
            <a:srgbClr val="57EE1A"/>
          </a:solidFill>
        </p:spPr>
        <p:txBody>
          <a:bodyPr wrap="square">
            <a:spAutoFit/>
          </a:bodyPr>
          <a:lstStyle/>
          <a:p>
            <a:pPr algn="ctr"/>
            <a:r>
              <a:rPr lang="en-US" sz="8500" dirty="0" smtClean="0"/>
              <a:t>[MENTAL CONTIBUTIONS]</a:t>
            </a:r>
            <a:endParaRPr lang="en-US" sz="8500" dirty="0"/>
          </a:p>
        </p:txBody>
      </p:sp>
      <p:sp>
        <p:nvSpPr>
          <p:cNvPr id="4" name="Oval 3">
            <a:hlinkClick r:id="rId3"/>
          </p:cNvPr>
          <p:cNvSpPr/>
          <p:nvPr/>
        </p:nvSpPr>
        <p:spPr>
          <a:xfrm>
            <a:off x="346788" y="126741"/>
            <a:ext cx="4411824" cy="1954358"/>
          </a:xfrm>
          <a:prstGeom prst="ellipse">
            <a:avLst/>
          </a:prstGeom>
          <a:solidFill>
            <a:srgbClr val="D034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MNEMONICS</a:t>
            </a:r>
            <a:endParaRPr lang="en-US" sz="4000" b="1" dirty="0"/>
          </a:p>
        </p:txBody>
      </p:sp>
      <p:sp>
        <p:nvSpPr>
          <p:cNvPr id="5" name="Oval 4">
            <a:hlinkClick r:id="rId4"/>
          </p:cNvPr>
          <p:cNvSpPr/>
          <p:nvPr/>
        </p:nvSpPr>
        <p:spPr>
          <a:xfrm>
            <a:off x="3489844" y="4431934"/>
            <a:ext cx="5059912" cy="2047292"/>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VISUALIZATION</a:t>
            </a:r>
            <a:endParaRPr lang="en-US" sz="4000" b="1" dirty="0"/>
          </a:p>
        </p:txBody>
      </p:sp>
      <p:sp>
        <p:nvSpPr>
          <p:cNvPr id="7" name="Oval 6">
            <a:hlinkClick r:id="rId5"/>
          </p:cNvPr>
          <p:cNvSpPr/>
          <p:nvPr/>
        </p:nvSpPr>
        <p:spPr>
          <a:xfrm>
            <a:off x="7184572" y="-102557"/>
            <a:ext cx="3417725" cy="2183656"/>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JOURNAL WRITING</a:t>
            </a:r>
            <a:endParaRPr lang="en-US" sz="4000" b="1" dirty="0"/>
          </a:p>
        </p:txBody>
      </p:sp>
      <p:sp>
        <p:nvSpPr>
          <p:cNvPr id="8" name="TextBox 7">
            <a:hlinkClick r:id="rId6" action="ppaction://hlinksldjump"/>
          </p:cNvPr>
          <p:cNvSpPr txBox="1"/>
          <p:nvPr/>
        </p:nvSpPr>
        <p:spPr>
          <a:xfrm>
            <a:off x="8677468" y="6029474"/>
            <a:ext cx="3514531" cy="646331"/>
          </a:xfrm>
          <a:prstGeom prst="rect">
            <a:avLst/>
          </a:prstGeom>
          <a:noFill/>
        </p:spPr>
        <p:txBody>
          <a:bodyPr wrap="square" rtlCol="0">
            <a:spAutoFit/>
          </a:bodyPr>
          <a:lstStyle/>
          <a:p>
            <a:pPr algn="ctr"/>
            <a:r>
              <a:rPr lang="en-US" sz="3600" dirty="0" smtClean="0">
                <a:solidFill>
                  <a:srgbClr val="57EE1A"/>
                </a:solidFill>
              </a:rPr>
              <a:t>[RETURN TO TRY]</a:t>
            </a:r>
          </a:p>
        </p:txBody>
      </p:sp>
    </p:spTree>
    <p:extLst>
      <p:ext uri="{BB962C8B-B14F-4D97-AF65-F5344CB8AC3E}">
        <p14:creationId xmlns:p14="http://schemas.microsoft.com/office/powerpoint/2010/main" val="847454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745712"/>
            <a:ext cx="12192000" cy="1400383"/>
          </a:xfrm>
          <a:prstGeom prst="rect">
            <a:avLst/>
          </a:prstGeom>
          <a:solidFill>
            <a:srgbClr val="57EE1A"/>
          </a:solidFill>
        </p:spPr>
        <p:txBody>
          <a:bodyPr wrap="square">
            <a:spAutoFit/>
          </a:bodyPr>
          <a:lstStyle/>
          <a:p>
            <a:pPr algn="ctr"/>
            <a:r>
              <a:rPr lang="en-US" sz="8500" dirty="0" smtClean="0"/>
              <a:t>[SOCIAL CONTIBUTIONS]</a:t>
            </a:r>
            <a:endParaRPr lang="en-US" sz="8500" dirty="0"/>
          </a:p>
        </p:txBody>
      </p:sp>
      <p:sp>
        <p:nvSpPr>
          <p:cNvPr id="4" name="Oval 3">
            <a:hlinkClick r:id="rId3"/>
          </p:cNvPr>
          <p:cNvSpPr/>
          <p:nvPr/>
        </p:nvSpPr>
        <p:spPr>
          <a:xfrm>
            <a:off x="2343539" y="251736"/>
            <a:ext cx="2769637" cy="2267711"/>
          </a:xfrm>
          <a:prstGeom prst="ellipse">
            <a:avLst/>
          </a:prstGeom>
          <a:solidFill>
            <a:srgbClr val="182D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NEW PEOPLE</a:t>
            </a:r>
            <a:endParaRPr lang="en-US" sz="4000" b="1" dirty="0"/>
          </a:p>
        </p:txBody>
      </p:sp>
      <p:sp>
        <p:nvSpPr>
          <p:cNvPr id="5" name="Oval 4">
            <a:hlinkClick r:id="rId4"/>
          </p:cNvPr>
          <p:cNvSpPr/>
          <p:nvPr/>
        </p:nvSpPr>
        <p:spPr>
          <a:xfrm>
            <a:off x="6096000" y="-238524"/>
            <a:ext cx="5358493" cy="2065176"/>
          </a:xfrm>
          <a:prstGeom prst="ellipse">
            <a:avLst/>
          </a:prstGeom>
          <a:solidFill>
            <a:srgbClr val="FF5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NEW CONVERSATIONS</a:t>
            </a:r>
            <a:endParaRPr lang="en-US" sz="4000" b="1" dirty="0"/>
          </a:p>
        </p:txBody>
      </p:sp>
      <p:sp>
        <p:nvSpPr>
          <p:cNvPr id="6" name="Oval 5">
            <a:hlinkClick r:id="rId5"/>
          </p:cNvPr>
          <p:cNvSpPr/>
          <p:nvPr/>
        </p:nvSpPr>
        <p:spPr>
          <a:xfrm>
            <a:off x="5378903" y="4435590"/>
            <a:ext cx="3396343" cy="1670180"/>
          </a:xfrm>
          <a:prstGeom prst="ellipse">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NEW HOBBIES</a:t>
            </a:r>
            <a:endParaRPr lang="en-US" sz="4000" b="1" dirty="0"/>
          </a:p>
        </p:txBody>
      </p:sp>
      <p:sp>
        <p:nvSpPr>
          <p:cNvPr id="7" name="Oval 6">
            <a:hlinkClick r:id="rId6"/>
          </p:cNvPr>
          <p:cNvSpPr/>
          <p:nvPr/>
        </p:nvSpPr>
        <p:spPr>
          <a:xfrm>
            <a:off x="654893" y="4435590"/>
            <a:ext cx="3809610" cy="2240215"/>
          </a:xfrm>
          <a:prstGeom prst="ellipse">
            <a:avLst/>
          </a:prstGeom>
          <a:solidFill>
            <a:srgbClr val="6D6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NEW ACTIVITIES</a:t>
            </a:r>
            <a:endParaRPr lang="en-US" sz="4000" b="1" dirty="0"/>
          </a:p>
        </p:txBody>
      </p:sp>
      <p:sp>
        <p:nvSpPr>
          <p:cNvPr id="8" name="TextBox 7">
            <a:hlinkClick r:id="rId7" action="ppaction://hlinksldjump"/>
          </p:cNvPr>
          <p:cNvSpPr txBox="1"/>
          <p:nvPr/>
        </p:nvSpPr>
        <p:spPr>
          <a:xfrm>
            <a:off x="8677468" y="6029474"/>
            <a:ext cx="3514531" cy="646331"/>
          </a:xfrm>
          <a:prstGeom prst="rect">
            <a:avLst/>
          </a:prstGeom>
          <a:noFill/>
        </p:spPr>
        <p:txBody>
          <a:bodyPr wrap="square" rtlCol="0">
            <a:spAutoFit/>
          </a:bodyPr>
          <a:lstStyle/>
          <a:p>
            <a:pPr algn="ctr"/>
            <a:r>
              <a:rPr lang="en-US" sz="3600" dirty="0" smtClean="0">
                <a:solidFill>
                  <a:srgbClr val="57EE1A"/>
                </a:solidFill>
              </a:rPr>
              <a:t>[RETURN TO TRY]</a:t>
            </a:r>
          </a:p>
        </p:txBody>
      </p:sp>
    </p:spTree>
    <p:extLst>
      <p:ext uri="{BB962C8B-B14F-4D97-AF65-F5344CB8AC3E}">
        <p14:creationId xmlns:p14="http://schemas.microsoft.com/office/powerpoint/2010/main" val="2351594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9" y="994424"/>
            <a:ext cx="2128148" cy="473810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7821" y="975961"/>
            <a:ext cx="2128148" cy="475656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5143" y="1023632"/>
            <a:ext cx="2128149" cy="470889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2466" y="1023632"/>
            <a:ext cx="2373437" cy="473810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5077" y="1034382"/>
            <a:ext cx="2585980" cy="472735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43" y="0"/>
            <a:ext cx="12192000" cy="6858000"/>
          </a:xfrm>
          <a:prstGeom prst="rect">
            <a:avLst/>
          </a:prstGeom>
        </p:spPr>
      </p:pic>
    </p:spTree>
    <p:extLst>
      <p:ext uri="{BB962C8B-B14F-4D97-AF65-F5344CB8AC3E}">
        <p14:creationId xmlns:p14="http://schemas.microsoft.com/office/powerpoint/2010/main" val="267852169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1010"/>
                            </p:stCondLst>
                            <p:childTnLst>
                              <p:par>
                                <p:cTn id="9" presetID="1"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1" fill="hold">
                            <p:stCondLst>
                              <p:cond delay="2010"/>
                            </p:stCondLst>
                            <p:childTnLst>
                              <p:par>
                                <p:cTn id="12" presetID="1"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4" fill="hold">
                            <p:stCondLst>
                              <p:cond delay="3010"/>
                            </p:stCondLst>
                            <p:childTnLst>
                              <p:par>
                                <p:cTn id="15" presetID="1" presetClass="entr" presetSubtype="0"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par>
                          <p:cTn id="17" fill="hold">
                            <p:stCondLst>
                              <p:cond delay="4010"/>
                            </p:stCondLst>
                            <p:childTnLst>
                              <p:par>
                                <p:cTn id="18" presetID="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0" fill="hold">
                            <p:stCondLst>
                              <p:cond delay="5010"/>
                            </p:stCondLst>
                            <p:childTnLst>
                              <p:par>
                                <p:cTn id="21" presetID="1"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0882" y="61849"/>
            <a:ext cx="10285704" cy="3359684"/>
          </a:xfrm>
          <a:noFill/>
        </p:spPr>
        <p:txBody>
          <a:bodyPr anchor="ctr">
            <a:normAutofit fontScale="90000"/>
            <a:scene3d>
              <a:camera prst="orthographicFront">
                <a:rot lat="0" lon="0" rev="0"/>
              </a:camera>
              <a:lightRig rig="threePt" dir="t"/>
            </a:scene3d>
            <a:sp3d/>
          </a:bodyPr>
          <a:lstStyle/>
          <a:p>
            <a:r>
              <a:rPr lang="en-US" sz="3600" dirty="0" smtClean="0">
                <a:solidFill>
                  <a:srgbClr val="57EE1A"/>
                </a:solidFill>
              </a:rPr>
              <a:t>CLICK CIRCLES TO</a:t>
            </a:r>
            <a:br>
              <a:rPr lang="en-US" sz="3600" dirty="0" smtClean="0">
                <a:solidFill>
                  <a:srgbClr val="57EE1A"/>
                </a:solidFill>
              </a:rPr>
            </a:br>
            <a:r>
              <a:rPr lang="en-US" sz="20000" dirty="0">
                <a:solidFill>
                  <a:srgbClr val="57EE1A"/>
                </a:solidFill>
              </a:rPr>
              <a:t>[</a:t>
            </a:r>
            <a:r>
              <a:rPr lang="en-US" sz="20000" dirty="0" smtClean="0">
                <a:solidFill>
                  <a:srgbClr val="57EE1A"/>
                </a:solidFill>
              </a:rPr>
              <a:t>EXPLORE]</a:t>
            </a:r>
            <a:endParaRPr lang="en-US" sz="3600" dirty="0">
              <a:solidFill>
                <a:srgbClr val="57EE1A"/>
              </a:solidFill>
            </a:endParaRPr>
          </a:p>
        </p:txBody>
      </p:sp>
      <p:sp>
        <p:nvSpPr>
          <p:cNvPr id="5" name="Oval 4"/>
          <p:cNvSpPr/>
          <p:nvPr/>
        </p:nvSpPr>
        <p:spPr>
          <a:xfrm>
            <a:off x="-213049" y="3129369"/>
            <a:ext cx="2246733" cy="204729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START</a:t>
            </a:r>
            <a:endParaRPr lang="en-US" sz="4000" b="1" dirty="0"/>
          </a:p>
        </p:txBody>
      </p:sp>
      <p:sp>
        <p:nvSpPr>
          <p:cNvPr id="6" name="Oval 5">
            <a:hlinkClick r:id="rId2" action="ppaction://hlinksldjump"/>
          </p:cNvPr>
          <p:cNvSpPr/>
          <p:nvPr/>
        </p:nvSpPr>
        <p:spPr>
          <a:xfrm>
            <a:off x="2173073" y="4700913"/>
            <a:ext cx="2246733" cy="2047292"/>
          </a:xfrm>
          <a:prstGeom prst="ellipse">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READ</a:t>
            </a:r>
            <a:endParaRPr lang="en-US" sz="4000" b="1" dirty="0"/>
          </a:p>
        </p:txBody>
      </p:sp>
      <p:sp>
        <p:nvSpPr>
          <p:cNvPr id="7" name="Oval 6">
            <a:hlinkClick r:id="rId3" action="ppaction://hlinksldjump"/>
          </p:cNvPr>
          <p:cNvSpPr/>
          <p:nvPr/>
        </p:nvSpPr>
        <p:spPr>
          <a:xfrm>
            <a:off x="4310660" y="2910253"/>
            <a:ext cx="2569027" cy="2047292"/>
          </a:xfrm>
          <a:prstGeom prst="ellipse">
            <a:avLst/>
          </a:prstGeom>
          <a:solidFill>
            <a:srgbClr val="FF5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WATCH</a:t>
            </a:r>
            <a:endParaRPr lang="en-US" sz="4000" b="1" dirty="0"/>
          </a:p>
        </p:txBody>
      </p:sp>
      <p:sp>
        <p:nvSpPr>
          <p:cNvPr id="8" name="Oval 7">
            <a:hlinkClick r:id="rId4" action="ppaction://hlinksldjump"/>
          </p:cNvPr>
          <p:cNvSpPr/>
          <p:nvPr/>
        </p:nvSpPr>
        <p:spPr>
          <a:xfrm>
            <a:off x="7694402" y="3299149"/>
            <a:ext cx="2133893" cy="2047292"/>
          </a:xfrm>
          <a:prstGeom prst="ellipse">
            <a:avLst/>
          </a:prstGeom>
          <a:solidFill>
            <a:srgbClr val="182D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PLAY</a:t>
            </a:r>
            <a:endParaRPr lang="en-US" sz="4000" b="1" dirty="0"/>
          </a:p>
        </p:txBody>
      </p:sp>
      <p:sp>
        <p:nvSpPr>
          <p:cNvPr id="9" name="Oval 8">
            <a:hlinkClick r:id="rId5" action="ppaction://hlinksldjump"/>
          </p:cNvPr>
          <p:cNvSpPr/>
          <p:nvPr/>
        </p:nvSpPr>
        <p:spPr>
          <a:xfrm>
            <a:off x="10305627" y="4700913"/>
            <a:ext cx="2161917" cy="2047292"/>
          </a:xfrm>
          <a:prstGeom prst="ellips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TRY</a:t>
            </a:r>
            <a:endParaRPr lang="en-US" sz="4000" b="1" dirty="0"/>
          </a:p>
        </p:txBody>
      </p:sp>
    </p:spTree>
    <p:extLst>
      <p:ext uri="{BB962C8B-B14F-4D97-AF65-F5344CB8AC3E}">
        <p14:creationId xmlns:p14="http://schemas.microsoft.com/office/powerpoint/2010/main" val="1994354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1453" y="0"/>
            <a:ext cx="7147249" cy="3215505"/>
          </a:xfrm>
        </p:spPr>
        <p:txBody>
          <a:bodyPr anchor="ctr">
            <a:normAutofit fontScale="90000"/>
            <a:scene3d>
              <a:camera prst="orthographicFront">
                <a:rot lat="0" lon="0" rev="0"/>
              </a:camera>
              <a:lightRig rig="threePt" dir="t"/>
            </a:scene3d>
            <a:sp3d/>
          </a:bodyPr>
          <a:lstStyle/>
          <a:p>
            <a:r>
              <a:rPr lang="en-US" sz="3600" dirty="0" smtClean="0">
                <a:solidFill>
                  <a:srgbClr val="57EE1A"/>
                </a:solidFill>
              </a:rPr>
              <a:t>CLICK CIRCLES TO</a:t>
            </a:r>
            <a:br>
              <a:rPr lang="en-US" sz="3600" dirty="0" smtClean="0">
                <a:solidFill>
                  <a:srgbClr val="57EE1A"/>
                </a:solidFill>
              </a:rPr>
            </a:br>
            <a:r>
              <a:rPr lang="en-US" sz="20000" dirty="0" smtClean="0">
                <a:solidFill>
                  <a:srgbClr val="57EE1A"/>
                </a:solidFill>
              </a:rPr>
              <a:t>[START]</a:t>
            </a:r>
            <a:endParaRPr lang="en-US" sz="20000" dirty="0">
              <a:solidFill>
                <a:srgbClr val="57EE1A"/>
              </a:solidFill>
            </a:endParaRPr>
          </a:p>
        </p:txBody>
      </p:sp>
      <p:sp>
        <p:nvSpPr>
          <p:cNvPr id="5" name="Oval 4">
            <a:hlinkClick r:id="rId3" action="ppaction://hlinksldjump"/>
          </p:cNvPr>
          <p:cNvSpPr/>
          <p:nvPr/>
        </p:nvSpPr>
        <p:spPr>
          <a:xfrm>
            <a:off x="795047" y="248039"/>
            <a:ext cx="2704581" cy="2407298"/>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PARTS OF THE BRAIN</a:t>
            </a:r>
            <a:endParaRPr lang="en-US" sz="4000" b="1" dirty="0"/>
          </a:p>
        </p:txBody>
      </p:sp>
      <p:sp>
        <p:nvSpPr>
          <p:cNvPr id="6" name="Oval 5">
            <a:hlinkClick r:id="rId4" action="ppaction://hlinksldjump"/>
          </p:cNvPr>
          <p:cNvSpPr/>
          <p:nvPr/>
        </p:nvSpPr>
        <p:spPr>
          <a:xfrm>
            <a:off x="-250046" y="3470936"/>
            <a:ext cx="3455436" cy="240729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PICTURES OF BRAIN SCANS</a:t>
            </a:r>
            <a:endParaRPr lang="en-US" sz="4000" b="1" dirty="0"/>
          </a:p>
        </p:txBody>
      </p:sp>
      <p:sp>
        <p:nvSpPr>
          <p:cNvPr id="7" name="Oval 6">
            <a:hlinkClick r:id="rId5" action="ppaction://hlinksldjump"/>
          </p:cNvPr>
          <p:cNvSpPr/>
          <p:nvPr/>
        </p:nvSpPr>
        <p:spPr>
          <a:xfrm>
            <a:off x="3960621" y="4611221"/>
            <a:ext cx="3152451" cy="240729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TYPES OF MEMORY</a:t>
            </a:r>
            <a:endParaRPr lang="en-US" sz="4000" b="1" dirty="0"/>
          </a:p>
        </p:txBody>
      </p:sp>
      <p:sp>
        <p:nvSpPr>
          <p:cNvPr id="8" name="TextBox 7">
            <a:hlinkClick r:id="rId6" action="ppaction://hlinksldjump"/>
          </p:cNvPr>
          <p:cNvSpPr txBox="1"/>
          <p:nvPr/>
        </p:nvSpPr>
        <p:spPr>
          <a:xfrm>
            <a:off x="7651102" y="6029474"/>
            <a:ext cx="4540897" cy="646331"/>
          </a:xfrm>
          <a:prstGeom prst="rect">
            <a:avLst/>
          </a:prstGeom>
          <a:noFill/>
        </p:spPr>
        <p:txBody>
          <a:bodyPr wrap="square" rtlCol="0">
            <a:spAutoFit/>
          </a:bodyPr>
          <a:lstStyle/>
          <a:p>
            <a:pPr algn="ctr"/>
            <a:r>
              <a:rPr lang="en-US" sz="3600" dirty="0" smtClean="0">
                <a:solidFill>
                  <a:srgbClr val="57EE1A"/>
                </a:solidFill>
              </a:rPr>
              <a:t>[RETURN TO EXPLORE]</a:t>
            </a:r>
          </a:p>
        </p:txBody>
      </p:sp>
      <p:sp>
        <p:nvSpPr>
          <p:cNvPr id="9" name="Oval 8">
            <a:hlinkClick r:id="rId7" action="ppaction://hlinksldjump"/>
          </p:cNvPr>
          <p:cNvSpPr/>
          <p:nvPr/>
        </p:nvSpPr>
        <p:spPr>
          <a:xfrm>
            <a:off x="8082317" y="3215505"/>
            <a:ext cx="3566628" cy="2407298"/>
          </a:xfrm>
          <a:prstGeom prst="ellipse">
            <a:avLst/>
          </a:prstGeom>
          <a:solidFill>
            <a:srgbClr val="66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MEMORY STATISTICS</a:t>
            </a:r>
            <a:endParaRPr lang="en-US" sz="4000" b="1" dirty="0"/>
          </a:p>
        </p:txBody>
      </p:sp>
    </p:spTree>
    <p:extLst>
      <p:ext uri="{BB962C8B-B14F-4D97-AF65-F5344CB8AC3E}">
        <p14:creationId xmlns:p14="http://schemas.microsoft.com/office/powerpoint/2010/main" val="2277243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305" y="0"/>
            <a:ext cx="8555389" cy="6858000"/>
          </a:xfrm>
          <a:prstGeom prst="rect">
            <a:avLst/>
          </a:prstGeom>
        </p:spPr>
      </p:pic>
      <p:cxnSp>
        <p:nvCxnSpPr>
          <p:cNvPr id="6" name="Straight Arrow Connector 5"/>
          <p:cNvCxnSpPr/>
          <p:nvPr/>
        </p:nvCxnSpPr>
        <p:spPr>
          <a:xfrm flipV="1">
            <a:off x="1437305" y="3429001"/>
            <a:ext cx="4544395" cy="1474949"/>
          </a:xfrm>
          <a:prstGeom prst="straightConnector1">
            <a:avLst/>
          </a:prstGeom>
          <a:ln w="53975">
            <a:solidFill>
              <a:srgbClr val="57EE1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373976" y="3429001"/>
            <a:ext cx="3983004" cy="807097"/>
          </a:xfrm>
          <a:prstGeom prst="straightConnector1">
            <a:avLst/>
          </a:prstGeom>
          <a:ln w="53975">
            <a:solidFill>
              <a:srgbClr val="57EE1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16833" y="1129392"/>
            <a:ext cx="2802779" cy="1151165"/>
          </a:xfrm>
          <a:prstGeom prst="straightConnector1">
            <a:avLst/>
          </a:prstGeom>
          <a:ln w="53975">
            <a:solidFill>
              <a:srgbClr val="57EE1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15669" y="1129392"/>
            <a:ext cx="1760380" cy="828483"/>
          </a:xfrm>
          <a:prstGeom prst="straightConnector1">
            <a:avLst/>
          </a:prstGeom>
          <a:ln w="53975">
            <a:solidFill>
              <a:srgbClr val="57EE1A"/>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hlinkClick r:id="rId4" action="ppaction://hlinksldjump"/>
          </p:cNvPr>
          <p:cNvSpPr txBox="1"/>
          <p:nvPr/>
        </p:nvSpPr>
        <p:spPr>
          <a:xfrm>
            <a:off x="-33438" y="483060"/>
            <a:ext cx="4422516" cy="646331"/>
          </a:xfrm>
          <a:prstGeom prst="rect">
            <a:avLst/>
          </a:prstGeom>
          <a:noFill/>
        </p:spPr>
        <p:txBody>
          <a:bodyPr wrap="square" rtlCol="0">
            <a:spAutoFit/>
          </a:bodyPr>
          <a:lstStyle/>
          <a:p>
            <a:pPr algn="ctr"/>
            <a:r>
              <a:rPr lang="en-US" sz="3600" dirty="0" smtClean="0">
                <a:solidFill>
                  <a:srgbClr val="57EE1A"/>
                </a:solidFill>
              </a:rPr>
              <a:t>PREFRONTAL CORTEX</a:t>
            </a:r>
          </a:p>
        </p:txBody>
      </p:sp>
      <p:sp>
        <p:nvSpPr>
          <p:cNvPr id="20" name="TextBox 19">
            <a:hlinkClick r:id="rId5" action="ppaction://hlinksldjump"/>
          </p:cNvPr>
          <p:cNvSpPr txBox="1"/>
          <p:nvPr/>
        </p:nvSpPr>
        <p:spPr>
          <a:xfrm>
            <a:off x="7799523" y="483060"/>
            <a:ext cx="3943442" cy="646331"/>
          </a:xfrm>
          <a:prstGeom prst="rect">
            <a:avLst/>
          </a:prstGeom>
          <a:noFill/>
        </p:spPr>
        <p:txBody>
          <a:bodyPr wrap="square" rtlCol="0">
            <a:spAutoFit/>
          </a:bodyPr>
          <a:lstStyle/>
          <a:p>
            <a:pPr algn="ctr"/>
            <a:r>
              <a:rPr lang="en-US" sz="3600" dirty="0" smtClean="0">
                <a:solidFill>
                  <a:srgbClr val="57EE1A"/>
                </a:solidFill>
              </a:rPr>
              <a:t>CEREBRAL CORTEX</a:t>
            </a:r>
          </a:p>
        </p:txBody>
      </p:sp>
      <p:sp>
        <p:nvSpPr>
          <p:cNvPr id="21" name="TextBox 20">
            <a:hlinkClick r:id="rId6" action="ppaction://hlinksldjump"/>
          </p:cNvPr>
          <p:cNvSpPr txBox="1"/>
          <p:nvPr/>
        </p:nvSpPr>
        <p:spPr>
          <a:xfrm>
            <a:off x="8784651" y="4257619"/>
            <a:ext cx="3144658" cy="646331"/>
          </a:xfrm>
          <a:prstGeom prst="rect">
            <a:avLst/>
          </a:prstGeom>
          <a:noFill/>
        </p:spPr>
        <p:txBody>
          <a:bodyPr wrap="square" rtlCol="0">
            <a:spAutoFit/>
          </a:bodyPr>
          <a:lstStyle/>
          <a:p>
            <a:pPr algn="ctr"/>
            <a:r>
              <a:rPr lang="en-US" sz="3600" dirty="0" smtClean="0">
                <a:solidFill>
                  <a:srgbClr val="57EE1A"/>
                </a:solidFill>
              </a:rPr>
              <a:t>HIPPOCAMPUS</a:t>
            </a:r>
          </a:p>
        </p:txBody>
      </p:sp>
      <p:sp>
        <p:nvSpPr>
          <p:cNvPr id="22" name="TextBox 21">
            <a:hlinkClick r:id="rId7" action="ppaction://hlinksldjump"/>
          </p:cNvPr>
          <p:cNvSpPr txBox="1"/>
          <p:nvPr/>
        </p:nvSpPr>
        <p:spPr>
          <a:xfrm>
            <a:off x="159424" y="4948610"/>
            <a:ext cx="2555762" cy="646331"/>
          </a:xfrm>
          <a:prstGeom prst="rect">
            <a:avLst/>
          </a:prstGeom>
          <a:noFill/>
        </p:spPr>
        <p:txBody>
          <a:bodyPr wrap="square" rtlCol="0">
            <a:spAutoFit/>
          </a:bodyPr>
          <a:lstStyle/>
          <a:p>
            <a:pPr algn="ctr"/>
            <a:r>
              <a:rPr lang="en-US" sz="3600" dirty="0" smtClean="0">
                <a:solidFill>
                  <a:srgbClr val="57EE1A"/>
                </a:solidFill>
              </a:rPr>
              <a:t>AMYGDALA</a:t>
            </a:r>
          </a:p>
        </p:txBody>
      </p:sp>
      <p:sp>
        <p:nvSpPr>
          <p:cNvPr id="24" name="TextBox 23">
            <a:hlinkClick r:id="rId8" action="ppaction://hlinksldjump"/>
          </p:cNvPr>
          <p:cNvSpPr txBox="1"/>
          <p:nvPr/>
        </p:nvSpPr>
        <p:spPr>
          <a:xfrm>
            <a:off x="8229600" y="6075783"/>
            <a:ext cx="3962400" cy="646331"/>
          </a:xfrm>
          <a:prstGeom prst="rect">
            <a:avLst/>
          </a:prstGeom>
          <a:noFill/>
        </p:spPr>
        <p:txBody>
          <a:bodyPr wrap="square" rtlCol="0">
            <a:spAutoFit/>
          </a:bodyPr>
          <a:lstStyle/>
          <a:p>
            <a:pPr algn="ctr"/>
            <a:r>
              <a:rPr lang="en-US" sz="3600" dirty="0" smtClean="0">
                <a:solidFill>
                  <a:srgbClr val="57EE1A"/>
                </a:solidFill>
              </a:rPr>
              <a:t>[RETURN TO START]</a:t>
            </a:r>
            <a:endParaRPr lang="en-US" sz="3600" dirty="0">
              <a:solidFill>
                <a:srgbClr val="57EE1A"/>
              </a:solidFill>
            </a:endParaRPr>
          </a:p>
        </p:txBody>
      </p:sp>
    </p:spTree>
    <p:extLst>
      <p:ext uri="{BB962C8B-B14F-4D97-AF65-F5344CB8AC3E}">
        <p14:creationId xmlns:p14="http://schemas.microsoft.com/office/powerpoint/2010/main" val="104361891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PREFRONTAL CORTEX</a:t>
            </a:r>
            <a:endParaRPr lang="en-US" sz="6000" dirty="0"/>
          </a:p>
        </p:txBody>
      </p:sp>
      <p:sp>
        <p:nvSpPr>
          <p:cNvPr id="7" name="TextBox 6"/>
          <p:cNvSpPr txBox="1"/>
          <p:nvPr/>
        </p:nvSpPr>
        <p:spPr>
          <a:xfrm>
            <a:off x="178447" y="1671730"/>
            <a:ext cx="11671431" cy="3970318"/>
          </a:xfrm>
          <a:prstGeom prst="rect">
            <a:avLst/>
          </a:prstGeom>
          <a:noFill/>
        </p:spPr>
        <p:txBody>
          <a:bodyPr wrap="square" rtlCol="0">
            <a:spAutoFit/>
          </a:bodyPr>
          <a:lstStyle/>
          <a:p>
            <a:r>
              <a:rPr lang="en-US" sz="3600" dirty="0" smtClean="0">
                <a:solidFill>
                  <a:srgbClr val="57EE1A"/>
                </a:solidFill>
              </a:rPr>
              <a:t>THE PREFRONTAL CORTEX IS LOCATED AT THE FRONT OF THE BRAIN.</a:t>
            </a:r>
          </a:p>
          <a:p>
            <a:endParaRPr lang="en-US" sz="3600" dirty="0" smtClean="0">
              <a:solidFill>
                <a:srgbClr val="57EE1A"/>
              </a:solidFill>
            </a:endParaRPr>
          </a:p>
          <a:p>
            <a:r>
              <a:rPr lang="en-US" sz="3600" dirty="0" smtClean="0">
                <a:solidFill>
                  <a:srgbClr val="57EE1A"/>
                </a:solidFill>
              </a:rPr>
              <a:t>IT IS ASSOCIATED WITH SHORT TERM MEMORY (ALSO KNOWN AS WORKING MEMORY). ALZHEIMER’S AFFECTS SHORT TERM MEMORY RETENTION AND CONVERSION TO LONG TERM MEMORY.</a:t>
            </a:r>
            <a:endParaRPr lang="en-US" sz="3600" dirty="0">
              <a:solidFill>
                <a:srgbClr val="57EE1A"/>
              </a:solidFill>
            </a:endParaRPr>
          </a:p>
        </p:txBody>
      </p:sp>
      <p:sp>
        <p:nvSpPr>
          <p:cNvPr id="8" name="TextBox 7">
            <a:hlinkClick r:id="rId3" action="ppaction://hlinksldjump"/>
          </p:cNvPr>
          <p:cNvSpPr txBox="1"/>
          <p:nvPr/>
        </p:nvSpPr>
        <p:spPr>
          <a:xfrm>
            <a:off x="10032352" y="6075783"/>
            <a:ext cx="2159648"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313748290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CEREBRAL CORTEX</a:t>
            </a:r>
            <a:endParaRPr lang="en-US" sz="6000" dirty="0"/>
          </a:p>
        </p:txBody>
      </p:sp>
      <p:sp>
        <p:nvSpPr>
          <p:cNvPr id="7" name="TextBox 6"/>
          <p:cNvSpPr txBox="1"/>
          <p:nvPr/>
        </p:nvSpPr>
        <p:spPr>
          <a:xfrm>
            <a:off x="178447" y="1671730"/>
            <a:ext cx="11671431" cy="3416320"/>
          </a:xfrm>
          <a:prstGeom prst="rect">
            <a:avLst/>
          </a:prstGeom>
          <a:noFill/>
        </p:spPr>
        <p:txBody>
          <a:bodyPr wrap="square" rtlCol="0">
            <a:spAutoFit/>
          </a:bodyPr>
          <a:lstStyle/>
          <a:p>
            <a:r>
              <a:rPr lang="en-US" sz="3600" dirty="0" smtClean="0">
                <a:solidFill>
                  <a:srgbClr val="57EE1A"/>
                </a:solidFill>
              </a:rPr>
              <a:t>THE CEREBRAL CORTEX IS THE OUTER LAYER OF THE BRAIN (GRAY MATTER).</a:t>
            </a:r>
          </a:p>
          <a:p>
            <a:endParaRPr lang="en-US" sz="3600" dirty="0" smtClean="0">
              <a:solidFill>
                <a:srgbClr val="57EE1A"/>
              </a:solidFill>
            </a:endParaRPr>
          </a:p>
          <a:p>
            <a:r>
              <a:rPr lang="en-US" sz="3600" dirty="0" smtClean="0">
                <a:solidFill>
                  <a:srgbClr val="57EE1A"/>
                </a:solidFill>
              </a:rPr>
              <a:t>IT COORDINATES THE RETRIEVAL OF INFORMATION FROM VARIOUS REGIONS OF THE BRAIN, SUPPORTING ALL FORMS OF MEMORY CREATION AND RETENTION.</a:t>
            </a:r>
            <a:endParaRPr lang="en-US" sz="3600" dirty="0">
              <a:solidFill>
                <a:srgbClr val="57EE1A"/>
              </a:solidFill>
            </a:endParaRPr>
          </a:p>
        </p:txBody>
      </p:sp>
      <p:sp>
        <p:nvSpPr>
          <p:cNvPr id="8" name="TextBox 7">
            <a:hlinkClick r:id="rId3" action="ppaction://hlinksldjump"/>
          </p:cNvPr>
          <p:cNvSpPr txBox="1"/>
          <p:nvPr/>
        </p:nvSpPr>
        <p:spPr>
          <a:xfrm>
            <a:off x="10032352" y="6075783"/>
            <a:ext cx="2159648"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244930372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56996"/>
          </a:xfrm>
          <a:prstGeom prst="rect">
            <a:avLst/>
          </a:prstGeom>
          <a:solidFill>
            <a:srgbClr val="57EE1A"/>
          </a:solidFill>
          <a:ln>
            <a:solidFill>
              <a:srgbClr val="57E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8448" y="74644"/>
            <a:ext cx="11125200" cy="1015663"/>
          </a:xfrm>
          <a:prstGeom prst="rect">
            <a:avLst/>
          </a:prstGeom>
          <a:noFill/>
        </p:spPr>
        <p:txBody>
          <a:bodyPr wrap="square" rtlCol="0">
            <a:spAutoFit/>
          </a:bodyPr>
          <a:lstStyle/>
          <a:p>
            <a:r>
              <a:rPr lang="en-US" sz="6000" dirty="0" smtClean="0"/>
              <a:t>AMYGDALA</a:t>
            </a:r>
            <a:endParaRPr lang="en-US" sz="6000" dirty="0"/>
          </a:p>
        </p:txBody>
      </p:sp>
      <p:sp>
        <p:nvSpPr>
          <p:cNvPr id="7" name="TextBox 6"/>
          <p:cNvSpPr txBox="1"/>
          <p:nvPr/>
        </p:nvSpPr>
        <p:spPr>
          <a:xfrm>
            <a:off x="178447" y="1671730"/>
            <a:ext cx="11671431" cy="3970318"/>
          </a:xfrm>
          <a:prstGeom prst="rect">
            <a:avLst/>
          </a:prstGeom>
          <a:noFill/>
        </p:spPr>
        <p:txBody>
          <a:bodyPr wrap="square" rtlCol="0">
            <a:spAutoFit/>
          </a:bodyPr>
          <a:lstStyle/>
          <a:p>
            <a:r>
              <a:rPr lang="en-US" sz="3600" dirty="0" smtClean="0">
                <a:solidFill>
                  <a:srgbClr val="57EE1A"/>
                </a:solidFill>
              </a:rPr>
              <a:t>THE AMYGDALA IS ALMOND-SHAPED AND LOCATED NEAR THE HIPPOCAMPUS.</a:t>
            </a:r>
          </a:p>
          <a:p>
            <a:endParaRPr lang="en-US" sz="3600" dirty="0">
              <a:solidFill>
                <a:srgbClr val="57EE1A"/>
              </a:solidFill>
            </a:endParaRPr>
          </a:p>
          <a:p>
            <a:r>
              <a:rPr lang="en-US" sz="3600" dirty="0" smtClean="0">
                <a:solidFill>
                  <a:srgbClr val="57EE1A"/>
                </a:solidFill>
              </a:rPr>
              <a:t>IT PROCESSES EMOTION AND HELPS IMPRINT MEMORIES. LIFE WITHOUT A FUNCTIONING AMYGDALA WOULD BE SENSELESS. MEMORY WOULD SUFFER, SINCE MOST PEOPLE STORE MEMORIES BASED ON SENSORY INFORMATION.</a:t>
            </a:r>
            <a:endParaRPr lang="en-US" sz="3600" dirty="0">
              <a:solidFill>
                <a:srgbClr val="57EE1A"/>
              </a:solidFill>
            </a:endParaRPr>
          </a:p>
        </p:txBody>
      </p:sp>
      <p:sp>
        <p:nvSpPr>
          <p:cNvPr id="8" name="TextBox 7">
            <a:hlinkClick r:id="rId3" action="ppaction://hlinksldjump"/>
          </p:cNvPr>
          <p:cNvSpPr txBox="1"/>
          <p:nvPr/>
        </p:nvSpPr>
        <p:spPr>
          <a:xfrm>
            <a:off x="10032352" y="6075783"/>
            <a:ext cx="2159648" cy="646331"/>
          </a:xfrm>
          <a:prstGeom prst="rect">
            <a:avLst/>
          </a:prstGeom>
          <a:noFill/>
        </p:spPr>
        <p:txBody>
          <a:bodyPr wrap="square" rtlCol="0">
            <a:spAutoFit/>
          </a:bodyPr>
          <a:lstStyle/>
          <a:p>
            <a:pPr algn="ctr"/>
            <a:r>
              <a:rPr lang="en-US" sz="3600" dirty="0" smtClean="0">
                <a:solidFill>
                  <a:srgbClr val="57EE1A"/>
                </a:solidFill>
              </a:rPr>
              <a:t>[RETURN]</a:t>
            </a:r>
            <a:endParaRPr lang="en-US" sz="3600" dirty="0">
              <a:solidFill>
                <a:srgbClr val="57EE1A"/>
              </a:solidFill>
            </a:endParaRPr>
          </a:p>
        </p:txBody>
      </p:sp>
    </p:spTree>
    <p:extLst>
      <p:ext uri="{BB962C8B-B14F-4D97-AF65-F5344CB8AC3E}">
        <p14:creationId xmlns:p14="http://schemas.microsoft.com/office/powerpoint/2010/main" val="1712920660"/>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781</Words>
  <Application>Microsoft Office PowerPoint</Application>
  <PresentationFormat>Widescreen</PresentationFormat>
  <Paragraphs>173</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MEMORY POSSIBLE</vt:lpstr>
      <vt:lpstr>YOUR MISSION, SHOULD YOU CHOOSE TO ACCEPT IT, IS TO IMPROVE YOUR MEMORY SKILLS.      </vt:lpstr>
      <vt:lpstr>PowerPoint Presentation</vt:lpstr>
      <vt:lpstr>CLICK CIRCLES TO [EXPLORE]</vt:lpstr>
      <vt:lpstr>CLICK CIRCLES TO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CIRCLES TO [READ]</vt:lpstr>
      <vt:lpstr>PowerPoint Presentation</vt:lpstr>
      <vt:lpstr>PowerPoint Presentation</vt:lpstr>
      <vt:lpstr>CLICK CIRCLES TO [WATCH]</vt:lpstr>
      <vt:lpstr>CLICK CIRCLES TO [PLAY]</vt:lpstr>
      <vt:lpstr>CLICK TO [TRY]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IMPOSSIBLE</dc:title>
  <dc:creator>Melanie Larsen</dc:creator>
  <cp:lastModifiedBy>Melanie Larsen</cp:lastModifiedBy>
  <cp:revision>125</cp:revision>
  <dcterms:created xsi:type="dcterms:W3CDTF">2014-10-29T19:38:27Z</dcterms:created>
  <dcterms:modified xsi:type="dcterms:W3CDTF">2014-10-31T00:35:28Z</dcterms:modified>
</cp:coreProperties>
</file>